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2" r:id="rId7"/>
    <p:sldId id="263" r:id="rId8"/>
    <p:sldId id="264"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C5DACB1-F4A5-47C3-99B9-86FD641AE72C}" type="datetimeFigureOut">
              <a:rPr lang="en-NZ" smtClean="0"/>
              <a:t>29/05/2012</a:t>
            </a:fld>
            <a:endParaRPr lang="en-NZ"/>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NZ"/>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9E27C3A-C636-4AE9-B4B3-5E2738BDB8EB}" type="slidenum">
              <a:rPr lang="en-NZ" smtClean="0"/>
              <a:t>‹#›</a:t>
            </a:fld>
            <a:endParaRPr lang="en-NZ"/>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DACB1-F4A5-47C3-99B9-86FD641AE72C}" type="datetimeFigureOut">
              <a:rPr lang="en-NZ" smtClean="0"/>
              <a:t>29/05/2012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DACB1-F4A5-47C3-99B9-86FD641AE72C}" type="datetimeFigureOut">
              <a:rPr lang="en-NZ" smtClean="0"/>
              <a:t>29/05/2012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C5DACB1-F4A5-47C3-99B9-86FD641AE72C}" type="datetimeFigureOut">
              <a:rPr lang="en-NZ" smtClean="0"/>
              <a:t>29/05/2012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5DACB1-F4A5-47C3-99B9-86FD641AE72C}" type="datetimeFigureOut">
              <a:rPr lang="en-NZ" smtClean="0"/>
              <a:t>29/05/2012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C5DACB1-F4A5-47C3-99B9-86FD641AE72C}" type="datetimeFigureOut">
              <a:rPr lang="en-NZ" smtClean="0"/>
              <a:t>29/05/2012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9E27C3A-C636-4AE9-B4B3-5E2738BDB8EB}" type="slidenum">
              <a:rPr lang="en-NZ" smtClean="0"/>
              <a:t>‹#›</a:t>
            </a:fld>
            <a:endParaRPr lang="en-NZ"/>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C5DACB1-F4A5-47C3-99B9-86FD641AE72C}" type="datetimeFigureOut">
              <a:rPr lang="en-NZ" smtClean="0"/>
              <a:t>29/05/2012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5DACB1-F4A5-47C3-99B9-86FD641AE72C}" type="datetimeFigureOut">
              <a:rPr lang="en-NZ" smtClean="0"/>
              <a:t>29/05/2012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DACB1-F4A5-47C3-99B9-86FD641AE72C}" type="datetimeFigureOut">
              <a:rPr lang="en-NZ" smtClean="0"/>
              <a:t>29/05/2012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C5DACB1-F4A5-47C3-99B9-86FD641AE72C}" type="datetimeFigureOut">
              <a:rPr lang="en-NZ" smtClean="0"/>
              <a:t>29/05/2012</a:t>
            </a:fld>
            <a:endParaRPr lang="en-NZ"/>
          </a:p>
        </p:txBody>
      </p:sp>
      <p:sp>
        <p:nvSpPr>
          <p:cNvPr id="7" name="Slide Number Placeholder 6"/>
          <p:cNvSpPr>
            <a:spLocks noGrp="1"/>
          </p:cNvSpPr>
          <p:nvPr>
            <p:ph type="sldNum" sz="quarter" idx="12"/>
          </p:nvPr>
        </p:nvSpPr>
        <p:spPr/>
        <p:txBody>
          <a:bodyPr/>
          <a:lstStyle/>
          <a:p>
            <a:fld id="{39E27C3A-C636-4AE9-B4B3-5E2738BDB8EB}" type="slidenum">
              <a:rPr lang="en-NZ" smtClean="0"/>
              <a:t>‹#›</a:t>
            </a:fld>
            <a:endParaRPr lang="en-NZ"/>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NZ"/>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DACB1-F4A5-47C3-99B9-86FD641AE72C}" type="datetimeFigureOut">
              <a:rPr lang="en-NZ" smtClean="0"/>
              <a:t>29/05/2012</a:t>
            </a:fld>
            <a:endParaRPr lang="en-NZ"/>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NZ"/>
          </a:p>
        </p:txBody>
      </p:sp>
      <p:sp>
        <p:nvSpPr>
          <p:cNvPr id="7" name="Slide Number Placeholder 6"/>
          <p:cNvSpPr>
            <a:spLocks noGrp="1"/>
          </p:cNvSpPr>
          <p:nvPr>
            <p:ph type="sldNum" sz="quarter" idx="12"/>
          </p:nvPr>
        </p:nvSpPr>
        <p:spPr/>
        <p:txBody>
          <a:bodyPr/>
          <a:lstStyle/>
          <a:p>
            <a:fld id="{39E27C3A-C636-4AE9-B4B3-5E2738BDB8EB}"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C5DACB1-F4A5-47C3-99B9-86FD641AE72C}" type="datetimeFigureOut">
              <a:rPr lang="en-NZ" smtClean="0"/>
              <a:t>29/05/2012</a:t>
            </a:fld>
            <a:endParaRPr lang="en-NZ"/>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NZ"/>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9E27C3A-C636-4AE9-B4B3-5E2738BDB8EB}"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Variation	</a:t>
            </a:r>
            <a:endParaRPr lang="en-NZ" dirty="0"/>
          </a:p>
        </p:txBody>
      </p:sp>
      <p:sp>
        <p:nvSpPr>
          <p:cNvPr id="3" name="Subtitle 2"/>
          <p:cNvSpPr>
            <a:spLocks noGrp="1"/>
          </p:cNvSpPr>
          <p:nvPr>
            <p:ph type="subTitle" idx="1"/>
          </p:nvPr>
        </p:nvSpPr>
        <p:spPr/>
        <p:txBody>
          <a:bodyPr/>
          <a:lstStyle/>
          <a:p>
            <a:r>
              <a:rPr lang="en-NZ" dirty="0" smtClean="0"/>
              <a:t>Why are we all so different??</a:t>
            </a:r>
            <a:endParaRPr lang="en-NZ" dirty="0"/>
          </a:p>
        </p:txBody>
      </p:sp>
    </p:spTree>
    <p:extLst>
      <p:ext uri="{BB962C8B-B14F-4D97-AF65-F5344CB8AC3E}">
        <p14:creationId xmlns:p14="http://schemas.microsoft.com/office/powerpoint/2010/main" val="1368072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20688"/>
            <a:ext cx="7024744" cy="792088"/>
          </a:xfrm>
        </p:spPr>
        <p:txBody>
          <a:bodyPr/>
          <a:lstStyle/>
          <a:p>
            <a:r>
              <a:rPr lang="en-NZ" dirty="0" smtClean="0"/>
              <a:t>What is Variation?</a:t>
            </a:r>
            <a:endParaRPr lang="en-NZ" dirty="0"/>
          </a:p>
        </p:txBody>
      </p:sp>
      <p:sp>
        <p:nvSpPr>
          <p:cNvPr id="3" name="Content Placeholder 2"/>
          <p:cNvSpPr>
            <a:spLocks noGrp="1"/>
          </p:cNvSpPr>
          <p:nvPr>
            <p:ph sz="quarter" idx="13"/>
          </p:nvPr>
        </p:nvSpPr>
        <p:spPr>
          <a:xfrm>
            <a:off x="1042416" y="1628800"/>
            <a:ext cx="3419856" cy="4177640"/>
          </a:xfrm>
        </p:spPr>
        <p:txBody>
          <a:bodyPr/>
          <a:lstStyle/>
          <a:p>
            <a:r>
              <a:rPr lang="en-NZ" dirty="0" smtClean="0"/>
              <a:t>Variation means different. We are all different due to the special sequence of bases along our DNA, - they are unique in every person. If you change the recipe, you change the cake.</a:t>
            </a:r>
            <a:endParaRPr lang="en-NZ" dirty="0"/>
          </a:p>
        </p:txBody>
      </p:sp>
      <p:sp>
        <p:nvSpPr>
          <p:cNvPr id="4" name="Content Placeholder 3"/>
          <p:cNvSpPr>
            <a:spLocks noGrp="1"/>
          </p:cNvSpPr>
          <p:nvPr>
            <p:ph sz="quarter" idx="14"/>
          </p:nvPr>
        </p:nvSpPr>
        <p:spPr/>
        <p:txBody>
          <a:bodyPr/>
          <a:lstStyle/>
          <a:p>
            <a:endParaRPr lang="en-N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484783"/>
            <a:ext cx="3456384" cy="2234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717032"/>
            <a:ext cx="3744416" cy="2346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5641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4704"/>
            <a:ext cx="7024744" cy="936104"/>
          </a:xfrm>
        </p:spPr>
        <p:txBody>
          <a:bodyPr/>
          <a:lstStyle/>
          <a:p>
            <a:r>
              <a:rPr lang="en-NZ" dirty="0" smtClean="0"/>
              <a:t>Why is variation important?</a:t>
            </a:r>
            <a:endParaRPr lang="en-NZ" dirty="0"/>
          </a:p>
        </p:txBody>
      </p:sp>
      <p:sp>
        <p:nvSpPr>
          <p:cNvPr id="3" name="Content Placeholder 2"/>
          <p:cNvSpPr>
            <a:spLocks noGrp="1"/>
          </p:cNvSpPr>
          <p:nvPr>
            <p:ph sz="quarter" idx="13"/>
          </p:nvPr>
        </p:nvSpPr>
        <p:spPr>
          <a:xfrm>
            <a:off x="683568" y="1700808"/>
            <a:ext cx="3778704" cy="4608512"/>
          </a:xfrm>
        </p:spPr>
        <p:txBody>
          <a:bodyPr>
            <a:normAutofit fontScale="92500"/>
          </a:bodyPr>
          <a:lstStyle/>
          <a:p>
            <a:r>
              <a:rPr lang="en-NZ" dirty="0" smtClean="0"/>
              <a:t>It is vital that variation exists within a population because in times of environmental stress or change, some organisms will be better adapted to survive, so some of the species will continue. </a:t>
            </a:r>
            <a:r>
              <a:rPr lang="en-NZ" dirty="0" err="1" smtClean="0"/>
              <a:t>Eg</a:t>
            </a:r>
            <a:r>
              <a:rPr lang="en-NZ" dirty="0" smtClean="0"/>
              <a:t> if after a fire, trees would be black and sooty. Which bug would survive the best? Why?</a:t>
            </a:r>
            <a:endParaRPr lang="en-NZ" dirty="0"/>
          </a:p>
        </p:txBody>
      </p:sp>
      <p:sp>
        <p:nvSpPr>
          <p:cNvPr id="4" name="Content Placeholder 3"/>
          <p:cNvSpPr>
            <a:spLocks noGrp="1"/>
          </p:cNvSpPr>
          <p:nvPr>
            <p:ph sz="quarter" idx="14"/>
          </p:nvPr>
        </p:nvSpPr>
        <p:spPr/>
        <p:txBody>
          <a:bodyPr/>
          <a:lstStyle/>
          <a:p>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137226"/>
            <a:ext cx="3493701" cy="4320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3187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92696"/>
            <a:ext cx="7024744" cy="1080120"/>
          </a:xfrm>
        </p:spPr>
        <p:txBody>
          <a:bodyPr/>
          <a:lstStyle/>
          <a:p>
            <a:r>
              <a:rPr lang="en-NZ" dirty="0" smtClean="0"/>
              <a:t>How do we get variation?</a:t>
            </a:r>
            <a:endParaRPr lang="en-NZ" dirty="0"/>
          </a:p>
        </p:txBody>
      </p:sp>
      <p:sp>
        <p:nvSpPr>
          <p:cNvPr id="3" name="Content Placeholder 2"/>
          <p:cNvSpPr>
            <a:spLocks noGrp="1"/>
          </p:cNvSpPr>
          <p:nvPr>
            <p:ph sz="quarter" idx="13"/>
          </p:nvPr>
        </p:nvSpPr>
        <p:spPr/>
        <p:txBody>
          <a:bodyPr>
            <a:normAutofit fontScale="92500" lnSpcReduction="10000"/>
          </a:bodyPr>
          <a:lstStyle/>
          <a:p>
            <a:r>
              <a:rPr lang="en-NZ" dirty="0" smtClean="0"/>
              <a:t>Variation (changes in the base sequence for a gene or genes) can be created by 3 main methods:</a:t>
            </a:r>
          </a:p>
          <a:p>
            <a:r>
              <a:rPr lang="en-NZ" dirty="0" smtClean="0"/>
              <a:t>1. Meiosis and sexual reproduction</a:t>
            </a:r>
          </a:p>
          <a:p>
            <a:r>
              <a:rPr lang="en-NZ" dirty="0" smtClean="0"/>
              <a:t>2. Mutations</a:t>
            </a:r>
          </a:p>
          <a:p>
            <a:r>
              <a:rPr lang="en-NZ" dirty="0" smtClean="0"/>
              <a:t>3. Environmental conditions</a:t>
            </a:r>
          </a:p>
          <a:p>
            <a:pPr marL="68580" indent="0">
              <a:buNone/>
            </a:pPr>
            <a:endParaRPr lang="en-NZ" dirty="0" smtClean="0"/>
          </a:p>
        </p:txBody>
      </p:sp>
      <p:sp>
        <p:nvSpPr>
          <p:cNvPr id="4" name="Content Placeholder 3"/>
          <p:cNvSpPr>
            <a:spLocks noGrp="1"/>
          </p:cNvSpPr>
          <p:nvPr>
            <p:ph sz="quarter" idx="14"/>
          </p:nvPr>
        </p:nvSpPr>
        <p:spPr/>
        <p:txBody>
          <a:bodyPr/>
          <a:lstStyle/>
          <a:p>
            <a:endParaRPr lang="en-N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2204864"/>
            <a:ext cx="3799309" cy="3799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3493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92696"/>
            <a:ext cx="7024744" cy="1008112"/>
          </a:xfrm>
        </p:spPr>
        <p:txBody>
          <a:bodyPr/>
          <a:lstStyle/>
          <a:p>
            <a:r>
              <a:rPr lang="en-NZ" dirty="0" smtClean="0"/>
              <a:t>1. Sexual reproduction</a:t>
            </a:r>
            <a:endParaRPr lang="en-NZ" dirty="0"/>
          </a:p>
        </p:txBody>
      </p:sp>
      <p:sp>
        <p:nvSpPr>
          <p:cNvPr id="3" name="Content Placeholder 2"/>
          <p:cNvSpPr>
            <a:spLocks noGrp="1"/>
          </p:cNvSpPr>
          <p:nvPr>
            <p:ph sz="quarter" idx="13"/>
          </p:nvPr>
        </p:nvSpPr>
        <p:spPr>
          <a:xfrm>
            <a:off x="1042416" y="1700808"/>
            <a:ext cx="3419856" cy="4105632"/>
          </a:xfrm>
        </p:spPr>
        <p:txBody>
          <a:bodyPr>
            <a:normAutofit lnSpcReduction="10000"/>
          </a:bodyPr>
          <a:lstStyle/>
          <a:p>
            <a:r>
              <a:rPr lang="en-NZ" dirty="0" smtClean="0"/>
              <a:t>When an organism reproduces sexually, there are two parents and their gametes (sex cells) are combined to create a new individual. The gametes are created by MEIOSIS.</a:t>
            </a:r>
            <a:endParaRPr lang="en-NZ" dirty="0"/>
          </a:p>
        </p:txBody>
      </p:sp>
      <p:sp>
        <p:nvSpPr>
          <p:cNvPr id="4" name="Content Placeholder 3"/>
          <p:cNvSpPr>
            <a:spLocks noGrp="1"/>
          </p:cNvSpPr>
          <p:nvPr>
            <p:ph sz="quarter" idx="14"/>
          </p:nvPr>
        </p:nvSpPr>
        <p:spPr/>
        <p:txBody>
          <a:bodyPr/>
          <a:lstStyle/>
          <a:p>
            <a:endParaRPr lang="en-N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204864"/>
            <a:ext cx="3812856" cy="386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4668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NZ" dirty="0" smtClean="0"/>
              <a:t>In Meiosis – crossing over occurs to mix up genes</a:t>
            </a:r>
            <a:endParaRPr lang="en-NZ" dirty="0"/>
          </a:p>
        </p:txBody>
      </p:sp>
      <p:sp>
        <p:nvSpPr>
          <p:cNvPr id="6" name="Content Placeholder 5"/>
          <p:cNvSpPr>
            <a:spLocks noGrp="1"/>
          </p:cNvSpPr>
          <p:nvPr>
            <p:ph sz="quarter" idx="13"/>
          </p:nvPr>
        </p:nvSpPr>
        <p:spPr/>
        <p:txBody>
          <a:bodyPr>
            <a:normAutofit/>
          </a:bodyPr>
          <a:lstStyle/>
          <a:p>
            <a:pPr marL="68580" indent="0">
              <a:buNone/>
            </a:pPr>
            <a:r>
              <a:rPr lang="en-NZ" dirty="0" smtClean="0"/>
              <a:t>In Meiosis, once the chromosomes have replicated, they line up next to each other. When this happens, some parts can get swapped. This is called </a:t>
            </a:r>
            <a:r>
              <a:rPr lang="en-NZ" b="1" dirty="0" smtClean="0"/>
              <a:t>crossing over</a:t>
            </a:r>
            <a:r>
              <a:rPr lang="en-NZ" dirty="0" smtClean="0"/>
              <a:t>.</a:t>
            </a:r>
            <a:endParaRPr lang="en-NZ" dirty="0"/>
          </a:p>
        </p:txBody>
      </p:sp>
      <p:sp>
        <p:nvSpPr>
          <p:cNvPr id="7" name="Content Placeholder 6"/>
          <p:cNvSpPr>
            <a:spLocks noGrp="1"/>
          </p:cNvSpPr>
          <p:nvPr>
            <p:ph sz="quarter" idx="14"/>
          </p:nvPr>
        </p:nvSpPr>
        <p:spPr/>
        <p:txBody>
          <a:bodyPr/>
          <a:lstStyle/>
          <a:p>
            <a:endParaRPr lang="en-NZ"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203666"/>
            <a:ext cx="3528392" cy="381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8049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Independent/random assortment of chromosomes into the gamete</a:t>
            </a:r>
            <a:endParaRPr lang="en-NZ" dirty="0"/>
          </a:p>
        </p:txBody>
      </p:sp>
      <p:sp>
        <p:nvSpPr>
          <p:cNvPr id="3" name="Content Placeholder 2"/>
          <p:cNvSpPr>
            <a:spLocks noGrp="1"/>
          </p:cNvSpPr>
          <p:nvPr>
            <p:ph sz="quarter" idx="13"/>
          </p:nvPr>
        </p:nvSpPr>
        <p:spPr>
          <a:xfrm>
            <a:off x="1042416" y="2204864"/>
            <a:ext cx="3419856" cy="4176464"/>
          </a:xfrm>
        </p:spPr>
        <p:txBody>
          <a:bodyPr>
            <a:normAutofit fontScale="85000" lnSpcReduction="20000"/>
          </a:bodyPr>
          <a:lstStyle/>
          <a:p>
            <a:r>
              <a:rPr lang="en-NZ" dirty="0" smtClean="0"/>
              <a:t>Once the chromosomes have been copied and crossed over, it is purely chance, which combinations of the chromosomes end up in one gamete (sex cell) together. You can end up with more maternal or paternal copies, or a mixture of both. This is called random assortment – which is like a lucky dip!</a:t>
            </a:r>
            <a:endParaRPr lang="en-NZ" dirty="0"/>
          </a:p>
        </p:txBody>
      </p:sp>
      <p:sp>
        <p:nvSpPr>
          <p:cNvPr id="4" name="Content Placeholder 3"/>
          <p:cNvSpPr>
            <a:spLocks noGrp="1"/>
          </p:cNvSpPr>
          <p:nvPr>
            <p:ph sz="quarter" idx="14"/>
          </p:nvPr>
        </p:nvSpPr>
        <p:spPr/>
        <p:txBody>
          <a:bodyPr/>
          <a:lstStyle/>
          <a:p>
            <a:endParaRPr lang="en-NZ"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8819" y="2420888"/>
            <a:ext cx="3466231" cy="342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4076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Random fusion of gametes/random fertilisation.</a:t>
            </a:r>
            <a:endParaRPr lang="en-NZ" dirty="0"/>
          </a:p>
        </p:txBody>
      </p:sp>
      <p:sp>
        <p:nvSpPr>
          <p:cNvPr id="3" name="Content Placeholder 2"/>
          <p:cNvSpPr>
            <a:spLocks noGrp="1"/>
          </p:cNvSpPr>
          <p:nvPr>
            <p:ph sz="quarter" idx="13"/>
          </p:nvPr>
        </p:nvSpPr>
        <p:spPr>
          <a:xfrm>
            <a:off x="827584" y="2313432"/>
            <a:ext cx="3634688" cy="3995888"/>
          </a:xfrm>
        </p:spPr>
        <p:txBody>
          <a:bodyPr>
            <a:normAutofit fontScale="85000" lnSpcReduction="10000"/>
          </a:bodyPr>
          <a:lstStyle/>
          <a:p>
            <a:r>
              <a:rPr lang="en-NZ" dirty="0" smtClean="0"/>
              <a:t>When sperm (or pollen) and egg (ova) have been created, it is purely CHANCE which of the many sperm (or pollen) fuse/join with which egg. This is called random fusion of gametes. Together, they form a </a:t>
            </a:r>
            <a:r>
              <a:rPr lang="en-NZ" b="1" dirty="0" smtClean="0"/>
              <a:t>zygote</a:t>
            </a:r>
            <a:r>
              <a:rPr lang="en-NZ" dirty="0"/>
              <a:t> </a:t>
            </a:r>
            <a:r>
              <a:rPr lang="en-NZ" dirty="0" smtClean="0"/>
              <a:t>which contains a full set of chromosomes </a:t>
            </a:r>
            <a:r>
              <a:rPr lang="en-NZ" dirty="0" err="1" smtClean="0"/>
              <a:t>ie</a:t>
            </a:r>
            <a:r>
              <a:rPr lang="en-NZ" dirty="0" smtClean="0"/>
              <a:t> 23 Pairs, one of each pair from mum, one from dad. </a:t>
            </a:r>
            <a:r>
              <a:rPr lang="en-NZ" dirty="0" smtClean="0">
                <a:sym typeface="Wingdings" pitchFamily="2" charset="2"/>
              </a:rPr>
              <a:t></a:t>
            </a:r>
            <a:endParaRPr lang="en-NZ" dirty="0"/>
          </a:p>
        </p:txBody>
      </p:sp>
      <p:sp>
        <p:nvSpPr>
          <p:cNvPr id="4" name="Content Placeholder 3"/>
          <p:cNvSpPr>
            <a:spLocks noGrp="1"/>
          </p:cNvSpPr>
          <p:nvPr>
            <p:ph sz="quarter" idx="14"/>
          </p:nvPr>
        </p:nvSpPr>
        <p:spPr/>
        <p:txBody>
          <a:bodyPr/>
          <a:lstStyle/>
          <a:p>
            <a:endParaRPr lang="en-NZ"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276872"/>
            <a:ext cx="3797852" cy="36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543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Summary:</a:t>
            </a:r>
            <a:br>
              <a:rPr lang="en-NZ" dirty="0" smtClean="0"/>
            </a:br>
            <a:endParaRPr lang="en-N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226" y="1484784"/>
            <a:ext cx="8098754"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39315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50</TotalTime>
  <Words>377</Words>
  <Application>Microsoft Office PowerPoint</Application>
  <PresentationFormat>On-screen Show (4:3)</PresentationFormat>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Variation </vt:lpstr>
      <vt:lpstr>What is Variation?</vt:lpstr>
      <vt:lpstr>Why is variation important?</vt:lpstr>
      <vt:lpstr>How do we get variation?</vt:lpstr>
      <vt:lpstr>1. Sexual reproduction</vt:lpstr>
      <vt:lpstr>In Meiosis – crossing over occurs to mix up genes</vt:lpstr>
      <vt:lpstr>Independent/random assortment of chromosomes into the gamete</vt:lpstr>
      <vt:lpstr>Random fusion of gametes/random fertilisation.</vt:lpstr>
      <vt:lpstr>Summary: </vt:lpstr>
    </vt:vector>
  </TitlesOfParts>
  <Company>Ministry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Variation</dc:title>
  <dc:creator>Home</dc:creator>
  <cp:lastModifiedBy>Home</cp:lastModifiedBy>
  <cp:revision>5</cp:revision>
  <dcterms:created xsi:type="dcterms:W3CDTF">2012-05-29T08:18:26Z</dcterms:created>
  <dcterms:modified xsi:type="dcterms:W3CDTF">2012-05-29T09:08:38Z</dcterms:modified>
</cp:coreProperties>
</file>