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12" r:id="rId2"/>
    <p:sldId id="262" r:id="rId3"/>
    <p:sldId id="263" r:id="rId4"/>
    <p:sldId id="264" r:id="rId5"/>
    <p:sldId id="313" r:id="rId6"/>
    <p:sldId id="314" r:id="rId7"/>
    <p:sldId id="267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B9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03/08/2012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03/08/2012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03/08/2012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03/08/2012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03/08/2012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03/08/2012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03/08/2012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03/08/2012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03/08/2012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03/08/2012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03/08/2012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03/08/2012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4"/>
          <p:cNvSpPr>
            <a:spLocks noGrp="1" noChangeArrowheads="1"/>
          </p:cNvSpPr>
          <p:nvPr>
            <p:ph type="dt" sz="quarter" idx="4294967295"/>
          </p:nvPr>
        </p:nvSpPr>
        <p:spPr>
          <a:xfrm>
            <a:off x="6156325" y="6142038"/>
            <a:ext cx="2303463" cy="476250"/>
          </a:xfrm>
          <a:prstGeom prst="rect">
            <a:avLst/>
          </a:prstGeom>
        </p:spPr>
        <p:txBody>
          <a:bodyPr/>
          <a:lstStyle/>
          <a:p>
            <a:r>
              <a:rPr lang="en-NZ"/>
              <a:t>16 August 2004</a:t>
            </a:r>
          </a:p>
        </p:txBody>
      </p:sp>
      <p:sp>
        <p:nvSpPr>
          <p:cNvPr id="5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>
            <a:normAutofit fontScale="90000"/>
          </a:bodyPr>
          <a:lstStyle/>
          <a:p>
            <a:r>
              <a:rPr lang="en-NZ" sz="9600" dirty="0">
                <a:solidFill>
                  <a:schemeClr val="tx1"/>
                </a:solidFill>
              </a:rPr>
              <a:t>The “Ohm” Song</a:t>
            </a:r>
            <a:endParaRPr lang="en-AU" sz="9600" dirty="0">
              <a:solidFill>
                <a:schemeClr val="tx1"/>
              </a:solidFill>
            </a:endParaRPr>
          </a:p>
        </p:txBody>
      </p:sp>
      <p:sp>
        <p:nvSpPr>
          <p:cNvPr id="6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4268788"/>
            <a:ext cx="6400800" cy="1752600"/>
          </a:xfrm>
        </p:spPr>
        <p:txBody>
          <a:bodyPr>
            <a:normAutofit/>
          </a:bodyPr>
          <a:lstStyle/>
          <a:p>
            <a:r>
              <a:rPr lang="en-NZ" sz="3600" dirty="0">
                <a:solidFill>
                  <a:schemeClr val="tx1"/>
                </a:solidFill>
              </a:rPr>
              <a:t>How to remember Ohm’s Law and what it all really means</a:t>
            </a:r>
            <a:endParaRPr lang="en-AU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070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116013" y="228600"/>
            <a:ext cx="7386637" cy="715963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dirty="0" smtClean="0">
                <a:solidFill>
                  <a:srgbClr val="FFC000"/>
                </a:solidFill>
              </a:rPr>
              <a:t>“Ohm” Song – Verse One</a:t>
            </a:r>
            <a:endParaRPr lang="en-NZ" dirty="0">
              <a:solidFill>
                <a:srgbClr val="FFC000"/>
              </a:solidFill>
            </a:endParaRPr>
          </a:p>
        </p:txBody>
      </p:sp>
      <p:sp>
        <p:nvSpPr>
          <p:cNvPr id="5" name="Rectangle 3"/>
          <p:cNvSpPr txBox="1">
            <a:spLocks noRot="1" noChangeArrowheads="1"/>
          </p:cNvSpPr>
          <p:nvPr/>
        </p:nvSpPr>
        <p:spPr>
          <a:xfrm>
            <a:off x="381000" y="762000"/>
            <a:ext cx="8439150" cy="5475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NZ" sz="4400" dirty="0" smtClean="0">
                <a:solidFill>
                  <a:schemeClr val="tx1"/>
                </a:solidFill>
              </a:rPr>
              <a:t>Oh </a:t>
            </a:r>
            <a:r>
              <a:rPr lang="en-NZ" sz="4000" dirty="0" smtClean="0">
                <a:solidFill>
                  <a:schemeClr val="tx1"/>
                </a:solidFill>
              </a:rPr>
              <a:t>give me a name that will mean just the same</a:t>
            </a:r>
          </a:p>
          <a:p>
            <a:pPr>
              <a:buFont typeface="Wingdings" pitchFamily="2" charset="2"/>
              <a:buNone/>
            </a:pPr>
            <a:r>
              <a:rPr lang="en-NZ" sz="4000" dirty="0" smtClean="0">
                <a:solidFill>
                  <a:schemeClr val="tx1"/>
                </a:solidFill>
              </a:rPr>
              <a:t>As “The voltage we need for each Amp”</a:t>
            </a:r>
          </a:p>
          <a:p>
            <a:pPr>
              <a:buFont typeface="Wingdings" pitchFamily="2" charset="2"/>
              <a:buNone/>
            </a:pPr>
            <a:r>
              <a:rPr lang="en-NZ" sz="4000" dirty="0" smtClean="0">
                <a:solidFill>
                  <a:schemeClr val="tx1"/>
                </a:solidFill>
              </a:rPr>
              <a:t>So then I could say in a short useful way</a:t>
            </a:r>
          </a:p>
          <a:p>
            <a:pPr>
              <a:buFont typeface="Wingdings" pitchFamily="2" charset="2"/>
              <a:buNone/>
            </a:pPr>
            <a:r>
              <a:rPr lang="en-NZ" sz="4000" dirty="0" smtClean="0">
                <a:solidFill>
                  <a:schemeClr val="tx1"/>
                </a:solidFill>
              </a:rPr>
              <a:t>The resistance of my reading lamp</a:t>
            </a:r>
            <a:r>
              <a:rPr lang="en-AU" sz="4000" dirty="0" smtClean="0">
                <a:solidFill>
                  <a:schemeClr val="tx1"/>
                </a:solidFill>
              </a:rPr>
              <a:t> </a:t>
            </a:r>
            <a:endParaRPr lang="en-NZ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3003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116013" y="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dirty="0" smtClean="0">
                <a:solidFill>
                  <a:srgbClr val="FFC000"/>
                </a:solidFill>
              </a:rPr>
              <a:t>“Ohm” Song – Chorus</a:t>
            </a:r>
            <a:endParaRPr lang="en-NZ" dirty="0">
              <a:solidFill>
                <a:srgbClr val="FFC000"/>
              </a:solidFill>
            </a:endParaRPr>
          </a:p>
        </p:txBody>
      </p:sp>
      <p:sp>
        <p:nvSpPr>
          <p:cNvPr id="5" name="Rectangle 3"/>
          <p:cNvSpPr txBox="1">
            <a:spLocks noRot="1" noChangeArrowheads="1"/>
          </p:cNvSpPr>
          <p:nvPr/>
        </p:nvSpPr>
        <p:spPr>
          <a:xfrm>
            <a:off x="1187450" y="1052513"/>
            <a:ext cx="7632700" cy="51847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NZ" sz="4000" b="1" dirty="0" smtClean="0">
                <a:solidFill>
                  <a:srgbClr val="002060"/>
                </a:solidFill>
              </a:rPr>
              <a:t>“Ohm”, “Ohm” sounds quite strange</a:t>
            </a:r>
          </a:p>
          <a:p>
            <a:pPr>
              <a:buFont typeface="Wingdings" pitchFamily="2" charset="2"/>
              <a:buNone/>
            </a:pPr>
            <a:r>
              <a:rPr lang="en-NZ" sz="4000" b="1" dirty="0" smtClean="0">
                <a:solidFill>
                  <a:srgbClr val="002060"/>
                </a:solidFill>
              </a:rPr>
              <a:t>It’s the name of someone now dead</a:t>
            </a:r>
          </a:p>
          <a:p>
            <a:pPr>
              <a:buFont typeface="Wingdings" pitchFamily="2" charset="2"/>
              <a:buNone/>
            </a:pPr>
            <a:r>
              <a:rPr lang="en-NZ" sz="4000" b="1" dirty="0" smtClean="0">
                <a:solidFill>
                  <a:srgbClr val="002060"/>
                </a:solidFill>
              </a:rPr>
              <a:t>But “Volts for each Amp”, for resistor or lamp</a:t>
            </a:r>
          </a:p>
          <a:p>
            <a:pPr>
              <a:buFont typeface="Wingdings" pitchFamily="2" charset="2"/>
              <a:buNone/>
            </a:pPr>
            <a:r>
              <a:rPr lang="en-NZ" sz="4000" b="1" dirty="0" smtClean="0">
                <a:solidFill>
                  <a:srgbClr val="002060"/>
                </a:solidFill>
              </a:rPr>
              <a:t>Is hard, so we say “Ohm” instead</a:t>
            </a:r>
          </a:p>
          <a:p>
            <a:pPr>
              <a:buFont typeface="Wingdings" pitchFamily="2" charset="2"/>
              <a:buNone/>
            </a:pPr>
            <a:endParaRPr lang="en-NZ" sz="4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08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990600" y="152400"/>
            <a:ext cx="7386637" cy="7921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dirty="0" smtClean="0">
                <a:solidFill>
                  <a:srgbClr val="FFC000"/>
                </a:solidFill>
              </a:rPr>
              <a:t>“Ohm” Song – Verse Two</a:t>
            </a:r>
            <a:endParaRPr lang="en-NZ" dirty="0">
              <a:solidFill>
                <a:srgbClr val="FFC000"/>
              </a:solidFill>
            </a:endParaRPr>
          </a:p>
        </p:txBody>
      </p:sp>
      <p:sp>
        <p:nvSpPr>
          <p:cNvPr id="5" name="Rectangle 3"/>
          <p:cNvSpPr txBox="1">
            <a:spLocks noRot="1" noChangeArrowheads="1"/>
          </p:cNvSpPr>
          <p:nvPr/>
        </p:nvSpPr>
        <p:spPr>
          <a:xfrm>
            <a:off x="381000" y="685800"/>
            <a:ext cx="8439150" cy="51847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NZ" sz="4000" dirty="0" smtClean="0">
                <a:solidFill>
                  <a:schemeClr val="tx1"/>
                </a:solidFill>
              </a:rPr>
              <a:t>Time costs we are told, so to save time and gold</a:t>
            </a:r>
          </a:p>
          <a:p>
            <a:pPr>
              <a:buFont typeface="Wingdings" pitchFamily="2" charset="2"/>
              <a:buNone/>
            </a:pPr>
            <a:r>
              <a:rPr lang="en-NZ" sz="4000" dirty="0" smtClean="0">
                <a:solidFill>
                  <a:schemeClr val="tx1"/>
                </a:solidFill>
              </a:rPr>
              <a:t>We write symbols, not words on each line</a:t>
            </a:r>
          </a:p>
          <a:p>
            <a:pPr>
              <a:buFont typeface="Wingdings" pitchFamily="2" charset="2"/>
              <a:buNone/>
            </a:pPr>
            <a:r>
              <a:rPr lang="en-NZ" sz="4000" dirty="0" smtClean="0">
                <a:solidFill>
                  <a:schemeClr val="tx1"/>
                </a:solidFill>
              </a:rPr>
              <a:t>We have used “A” to “Z” so we went Greek instead</a:t>
            </a:r>
          </a:p>
          <a:p>
            <a:pPr>
              <a:buFont typeface="Wingdings" pitchFamily="2" charset="2"/>
              <a:buNone/>
            </a:pPr>
            <a:r>
              <a:rPr lang="en-NZ" sz="4000" dirty="0" smtClean="0">
                <a:solidFill>
                  <a:schemeClr val="tx1"/>
                </a:solidFill>
              </a:rPr>
              <a:t>And it seems that </a:t>
            </a:r>
            <a:r>
              <a:rPr lang="en-NZ" sz="5400" dirty="0" smtClean="0">
                <a:solidFill>
                  <a:schemeClr val="tx1"/>
                </a:solidFill>
                <a:latin typeface="Symbol" pitchFamily="18" charset="2"/>
              </a:rPr>
              <a:t>W</a:t>
            </a:r>
            <a:r>
              <a:rPr lang="en-NZ" sz="4000" dirty="0" smtClean="0">
                <a:solidFill>
                  <a:schemeClr val="tx1"/>
                </a:solidFill>
              </a:rPr>
              <a:t> (omega) is fine.</a:t>
            </a:r>
            <a:endParaRPr lang="en-NZ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08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116013" y="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dirty="0" smtClean="0">
                <a:solidFill>
                  <a:srgbClr val="FFC000"/>
                </a:solidFill>
              </a:rPr>
              <a:t>“Ohm” Song – Chorus</a:t>
            </a:r>
            <a:endParaRPr lang="en-NZ" dirty="0">
              <a:solidFill>
                <a:srgbClr val="FFC000"/>
              </a:solidFill>
            </a:endParaRPr>
          </a:p>
        </p:txBody>
      </p:sp>
      <p:sp>
        <p:nvSpPr>
          <p:cNvPr id="5" name="Rectangle 3"/>
          <p:cNvSpPr txBox="1">
            <a:spLocks noRot="1" noChangeArrowheads="1"/>
          </p:cNvSpPr>
          <p:nvPr/>
        </p:nvSpPr>
        <p:spPr>
          <a:xfrm>
            <a:off x="1187450" y="1052513"/>
            <a:ext cx="7632700" cy="51847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NZ" sz="4000" b="1" dirty="0" smtClean="0">
                <a:solidFill>
                  <a:srgbClr val="002060"/>
                </a:solidFill>
              </a:rPr>
              <a:t>“Ohm”, “Ohm” sounds quite strange</a:t>
            </a:r>
          </a:p>
          <a:p>
            <a:pPr>
              <a:buFont typeface="Wingdings" pitchFamily="2" charset="2"/>
              <a:buNone/>
            </a:pPr>
            <a:r>
              <a:rPr lang="en-NZ" sz="4000" b="1" dirty="0" smtClean="0">
                <a:solidFill>
                  <a:srgbClr val="002060"/>
                </a:solidFill>
              </a:rPr>
              <a:t>It’s the name of someone now dead</a:t>
            </a:r>
          </a:p>
          <a:p>
            <a:pPr>
              <a:buFont typeface="Wingdings" pitchFamily="2" charset="2"/>
              <a:buNone/>
            </a:pPr>
            <a:r>
              <a:rPr lang="en-NZ" sz="4000" b="1" dirty="0" smtClean="0">
                <a:solidFill>
                  <a:srgbClr val="002060"/>
                </a:solidFill>
              </a:rPr>
              <a:t>But “Volts for each Amp”, for resistor or lamp</a:t>
            </a:r>
          </a:p>
          <a:p>
            <a:pPr>
              <a:buFont typeface="Wingdings" pitchFamily="2" charset="2"/>
              <a:buNone/>
            </a:pPr>
            <a:r>
              <a:rPr lang="en-NZ" sz="4000" b="1" dirty="0" smtClean="0">
                <a:solidFill>
                  <a:srgbClr val="002060"/>
                </a:solidFill>
              </a:rPr>
              <a:t>Is hard, so we say “Ohm” instead</a:t>
            </a:r>
          </a:p>
          <a:p>
            <a:pPr>
              <a:buFont typeface="Wingdings" pitchFamily="2" charset="2"/>
              <a:buNone/>
            </a:pPr>
            <a:endParaRPr lang="en-NZ" sz="4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548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381000" y="0"/>
            <a:ext cx="8305800" cy="944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dirty="0" smtClean="0">
                <a:solidFill>
                  <a:srgbClr val="FFC000"/>
                </a:solidFill>
              </a:rPr>
              <a:t>“Ohm” Song Chorus – Last Time</a:t>
            </a:r>
            <a:endParaRPr lang="en-NZ" dirty="0">
              <a:solidFill>
                <a:srgbClr val="FFC000"/>
              </a:solidFill>
            </a:endParaRPr>
          </a:p>
        </p:txBody>
      </p:sp>
      <p:sp>
        <p:nvSpPr>
          <p:cNvPr id="5" name="Rectangle 3"/>
          <p:cNvSpPr txBox="1">
            <a:spLocks noRot="1" noChangeArrowheads="1"/>
          </p:cNvSpPr>
          <p:nvPr/>
        </p:nvSpPr>
        <p:spPr>
          <a:xfrm>
            <a:off x="1187450" y="1052513"/>
            <a:ext cx="7632700" cy="51847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NZ" sz="4000" b="1" dirty="0" smtClean="0">
                <a:solidFill>
                  <a:srgbClr val="7030A0"/>
                </a:solidFill>
              </a:rPr>
              <a:t>“Ohm”, “Ohm” sounds quite strange</a:t>
            </a:r>
          </a:p>
          <a:p>
            <a:pPr>
              <a:buFont typeface="Wingdings" pitchFamily="2" charset="2"/>
              <a:buNone/>
            </a:pPr>
            <a:r>
              <a:rPr lang="en-NZ" sz="4000" b="1" dirty="0" smtClean="0">
                <a:solidFill>
                  <a:srgbClr val="7030A0"/>
                </a:solidFill>
              </a:rPr>
              <a:t>It’s the name of someone now dead</a:t>
            </a:r>
          </a:p>
          <a:p>
            <a:pPr>
              <a:buFont typeface="Wingdings" pitchFamily="2" charset="2"/>
              <a:buNone/>
            </a:pPr>
            <a:r>
              <a:rPr lang="en-NZ" sz="4000" b="1" dirty="0" smtClean="0">
                <a:solidFill>
                  <a:srgbClr val="7030A0"/>
                </a:solidFill>
              </a:rPr>
              <a:t>But “Volts for each Amp”, for resistor or lamp</a:t>
            </a:r>
          </a:p>
          <a:p>
            <a:pPr>
              <a:buFont typeface="Wingdings" pitchFamily="2" charset="2"/>
              <a:buNone/>
            </a:pPr>
            <a:r>
              <a:rPr lang="en-NZ" sz="4000" b="1" dirty="0" smtClean="0">
                <a:solidFill>
                  <a:srgbClr val="7030A0"/>
                </a:solidFill>
              </a:rPr>
              <a:t>Is hard, so we say “Ohm” instead</a:t>
            </a:r>
          </a:p>
          <a:p>
            <a:pPr>
              <a:buFont typeface="Wingdings" pitchFamily="2" charset="2"/>
              <a:buNone/>
            </a:pPr>
            <a:endParaRPr lang="en-NZ" sz="4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448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208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1402</TotalTime>
  <Words>248</Words>
  <Application>Microsoft Office PowerPoint</Application>
  <PresentationFormat>On-screen Show (4:3)</PresentationFormat>
  <Paragraphs>28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Waveform</vt:lpstr>
      <vt:lpstr>The “Ohm” Song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113</cp:revision>
  <dcterms:created xsi:type="dcterms:W3CDTF">2006-08-16T00:00:00Z</dcterms:created>
  <dcterms:modified xsi:type="dcterms:W3CDTF">2012-08-02T20:27:10Z</dcterms:modified>
</cp:coreProperties>
</file>