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9" r:id="rId3"/>
    <p:sldId id="265" r:id="rId4"/>
    <p:sldId id="266" r:id="rId5"/>
    <p:sldId id="269" r:id="rId6"/>
    <p:sldId id="270" r:id="rId7"/>
    <p:sldId id="271" r:id="rId8"/>
    <p:sldId id="272" r:id="rId9"/>
    <p:sldId id="273" r:id="rId10"/>
    <p:sldId id="274" r:id="rId11"/>
    <p:sldId id="264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0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3200" dirty="0" err="1" smtClean="0">
                <a:solidFill>
                  <a:srgbClr val="FFFF00"/>
                </a:solidFill>
                <a:latin typeface="TheSansBold-Plain"/>
              </a:rPr>
              <a:t>Ko</a:t>
            </a:r>
            <a:r>
              <a:rPr lang="en-US" sz="3200" dirty="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US" sz="3200" dirty="0" err="1" smtClean="0">
                <a:solidFill>
                  <a:srgbClr val="FFFF00"/>
                </a:solidFill>
                <a:latin typeface="TheSansBold-Plain"/>
              </a:rPr>
              <a:t>Ng</a:t>
            </a:r>
            <a:r>
              <a:rPr lang="en-US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US" sz="3200" dirty="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US" sz="3200" dirty="0" err="1" smtClean="0">
                <a:solidFill>
                  <a:srgbClr val="FFFF00"/>
                </a:solidFill>
                <a:latin typeface="TheSansBold-Plain"/>
              </a:rPr>
              <a:t>Rakau</a:t>
            </a:r>
            <a:r>
              <a:rPr lang="en-US" sz="3200" dirty="0" smtClean="0">
                <a:solidFill>
                  <a:srgbClr val="FFFF00"/>
                </a:solidFill>
                <a:latin typeface="TheSansBold-Plain"/>
              </a:rPr>
              <a:t> me </a:t>
            </a:r>
            <a:r>
              <a:rPr lang="en-US" sz="3200" dirty="0" err="1" smtClean="0">
                <a:solidFill>
                  <a:srgbClr val="FFFF00"/>
                </a:solidFill>
                <a:latin typeface="TheSansBold-Plain"/>
              </a:rPr>
              <a:t>te</a:t>
            </a:r>
            <a:r>
              <a:rPr lang="en-US" sz="3200" dirty="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US" sz="3200" dirty="0" err="1" smtClean="0">
                <a:solidFill>
                  <a:srgbClr val="FFFF00"/>
                </a:solidFill>
                <a:latin typeface="TheSansBold-Plain"/>
              </a:rPr>
              <a:t>Whakaputa</a:t>
            </a:r>
            <a:r>
              <a:rPr lang="en-US" sz="3200" dirty="0" smtClean="0">
                <a:solidFill>
                  <a:srgbClr val="FFFF00"/>
                </a:solidFill>
                <a:latin typeface="TheSansBold-Plain"/>
              </a:rPr>
              <a:t> Uri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sp>
        <p:nvSpPr>
          <p:cNvPr id="5" name="Rectangle 97"/>
          <p:cNvSpPr>
            <a:spLocks noRot="1" noChangeArrowheads="1"/>
          </p:cNvSpPr>
          <p:nvPr/>
        </p:nvSpPr>
        <p:spPr bwMode="auto">
          <a:xfrm>
            <a:off x="990600" y="990600"/>
            <a:ext cx="7386637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5400" dirty="0" smtClean="0">
                <a:latin typeface="TheSansBold-Plain" pitchFamily="34" charset="0"/>
              </a:rPr>
              <a:t>Objectives of the Unit</a:t>
            </a:r>
          </a:p>
          <a:p>
            <a:pPr algn="ctr"/>
            <a:endParaRPr lang="en-US" sz="5400" dirty="0">
              <a:latin typeface="TheSansBold-Plain" pitchFamily="34" charset="0"/>
            </a:endParaRPr>
          </a:p>
          <a:p>
            <a:pPr algn="ctr"/>
            <a:r>
              <a:rPr lang="en-US" sz="5400" dirty="0" smtClean="0">
                <a:latin typeface="TheSansBold-Plain" pitchFamily="34" charset="0"/>
              </a:rPr>
              <a:t>At the end of the unit I should be able to…</a:t>
            </a:r>
            <a:endParaRPr lang="en-AU" sz="6600" dirty="0">
              <a:latin typeface="TheSansBold-Plain" pitchFamily="34" charset="0"/>
            </a:endParaRPr>
          </a:p>
        </p:txBody>
      </p:sp>
      <p:sp>
        <p:nvSpPr>
          <p:cNvPr id="6" name="Rectangle 97"/>
          <p:cNvSpPr>
            <a:spLocks noRot="1" noChangeArrowheads="1"/>
          </p:cNvSpPr>
          <p:nvPr/>
        </p:nvSpPr>
        <p:spPr bwMode="auto">
          <a:xfrm>
            <a:off x="990600" y="687387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3200" dirty="0" smtClean="0">
                <a:solidFill>
                  <a:srgbClr val="FFFF00"/>
                </a:solidFill>
                <a:latin typeface="TheSansBold-Plain" pitchFamily="34" charset="0"/>
              </a:rPr>
              <a:t>Plants and Reproduction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>
                <a:solidFill>
                  <a:srgbClr val="FFFF00"/>
                </a:solidFill>
                <a:latin typeface="TheSansBold-Plain" pitchFamily="34" charset="0"/>
              </a:rPr>
              <a:t>9</a:t>
            </a:r>
            <a:endParaRPr lang="en-US" sz="4400" dirty="0" smtClean="0">
              <a:solidFill>
                <a:srgbClr val="FFFF00"/>
              </a:solidFill>
              <a:latin typeface="TheSansBold-Plain" pitchFamily="34" charset="0"/>
            </a:endParaRP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Explain how the process of fair testing applies to some plant experiments</a:t>
            </a:r>
            <a:endParaRPr lang="en-US" sz="4000" dirty="0" smtClean="0"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7988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0561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 smtClean="0">
                <a:solidFill>
                  <a:srgbClr val="FFFF00"/>
                </a:solidFill>
                <a:latin typeface="TheSansBold-Plain" pitchFamily="34" charset="0"/>
              </a:rPr>
              <a:t>1</a:t>
            </a: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Describe </a:t>
            </a:r>
            <a:r>
              <a:rPr lang="en-US" sz="4000" dirty="0" smtClean="0">
                <a:latin typeface="TheSansBold-Plain" pitchFamily="34" charset="0"/>
              </a:rPr>
              <a:t>whether an object is living or non-living and justify my answer.</a:t>
            </a:r>
            <a:endParaRPr lang="en-US" sz="4000" dirty="0" smtClean="0">
              <a:latin typeface="TheSansBold-Plain" pitchFamily="34" charset="0"/>
            </a:endParaRPr>
          </a:p>
          <a:p>
            <a:endParaRPr lang="en-US" sz="4000" dirty="0" smtClean="0"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>
                <a:solidFill>
                  <a:srgbClr val="FFFF00"/>
                </a:solidFill>
                <a:latin typeface="TheSansBold-Plain" pitchFamily="34" charset="0"/>
              </a:rPr>
              <a:t>2</a:t>
            </a:r>
            <a:endParaRPr lang="en-US" sz="4400" dirty="0" smtClean="0">
              <a:solidFill>
                <a:srgbClr val="FFFF00"/>
              </a:solidFill>
              <a:latin typeface="TheSansBold-Plain" pitchFamily="34" charset="0"/>
            </a:endParaRP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Use a microscope and describe its parts and what they do</a:t>
            </a:r>
            <a:endParaRPr lang="en-US" sz="4000" dirty="0" smtClean="0"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3740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 smtClean="0">
                <a:solidFill>
                  <a:srgbClr val="FFFF00"/>
                </a:solidFill>
                <a:latin typeface="TheSansBold-Plain" pitchFamily="34" charset="0"/>
              </a:rPr>
              <a:t>3</a:t>
            </a: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Compare plant and animal cells</a:t>
            </a:r>
            <a:endParaRPr lang="en-US" sz="4000" dirty="0" smtClean="0"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1953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>
                <a:solidFill>
                  <a:srgbClr val="FFFF00"/>
                </a:solidFill>
                <a:latin typeface="TheSansBold-Plain" pitchFamily="34" charset="0"/>
              </a:rPr>
              <a:t>4</a:t>
            </a:r>
            <a:endParaRPr lang="en-US" sz="4400" dirty="0" smtClean="0">
              <a:solidFill>
                <a:srgbClr val="FFFF00"/>
              </a:solidFill>
              <a:latin typeface="TheSansBold-Plain" pitchFamily="34" charset="0"/>
            </a:endParaRP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Describe the major parts of flowers and how they function</a:t>
            </a:r>
            <a:endParaRPr lang="en-US" sz="4000" dirty="0" smtClean="0"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3173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 smtClean="0">
                <a:solidFill>
                  <a:srgbClr val="FFFF00"/>
                </a:solidFill>
                <a:latin typeface="TheSansBold-Plain" pitchFamily="34" charset="0"/>
              </a:rPr>
              <a:t>5</a:t>
            </a: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Describe </a:t>
            </a:r>
            <a:r>
              <a:rPr lang="en-US" sz="4000" dirty="0" smtClean="0">
                <a:latin typeface="TheSansBold-Plain" pitchFamily="34" charset="0"/>
              </a:rPr>
              <a:t>the processes of pollination and </a:t>
            </a:r>
            <a:r>
              <a:rPr lang="en-US" sz="4000" dirty="0" err="1" smtClean="0">
                <a:latin typeface="TheSansBold-Plain" pitchFamily="34" charset="0"/>
              </a:rPr>
              <a:t>fertilisation</a:t>
            </a:r>
            <a:r>
              <a:rPr lang="en-US" sz="4000" dirty="0" smtClean="0">
                <a:latin typeface="TheSansBold-Plain" pitchFamily="34" charset="0"/>
              </a:rPr>
              <a:t>.</a:t>
            </a:r>
            <a:endParaRPr lang="en-US" sz="4000" dirty="0" smtClean="0"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5964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>
                <a:solidFill>
                  <a:srgbClr val="FFFF00"/>
                </a:solidFill>
                <a:latin typeface="TheSansBold-Plain" pitchFamily="34" charset="0"/>
              </a:rPr>
              <a:t>6</a:t>
            </a:r>
            <a:endParaRPr lang="en-US" sz="4400" dirty="0" smtClean="0">
              <a:solidFill>
                <a:srgbClr val="FFFF00"/>
              </a:solidFill>
              <a:latin typeface="TheSansBold-Plain" pitchFamily="34" charset="0"/>
            </a:endParaRP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Dissect a seed and make a biologically correct, labelled diagram</a:t>
            </a:r>
            <a:endParaRPr lang="en-US" sz="4000" dirty="0" smtClean="0"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7449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>
                <a:solidFill>
                  <a:srgbClr val="FFFF00"/>
                </a:solidFill>
                <a:latin typeface="TheSansBold-Plain" pitchFamily="34" charset="0"/>
              </a:rPr>
              <a:t>7</a:t>
            </a:r>
            <a:endParaRPr lang="en-US" sz="4400" dirty="0" smtClean="0">
              <a:solidFill>
                <a:srgbClr val="FFFF00"/>
              </a:solidFill>
              <a:latin typeface="TheSansBold-Plain" pitchFamily="34" charset="0"/>
            </a:endParaRP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Describe the process of germination</a:t>
            </a:r>
            <a:endParaRPr lang="en-US" sz="4000" dirty="0" smtClean="0"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9472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>
                <a:solidFill>
                  <a:srgbClr val="FFFF00"/>
                </a:solidFill>
                <a:latin typeface="TheSansBold-Plain" pitchFamily="34" charset="0"/>
              </a:rPr>
              <a:t>8</a:t>
            </a:r>
            <a:endParaRPr lang="en-US" sz="4400" dirty="0" smtClean="0">
              <a:solidFill>
                <a:srgbClr val="FFFF00"/>
              </a:solidFill>
              <a:latin typeface="TheSansBold-Plain" pitchFamily="34" charset="0"/>
            </a:endParaRP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Explain the importance of seed dispersal to plants and list some methods of dispersing seed</a:t>
            </a:r>
            <a:endParaRPr lang="en-US" sz="4000" dirty="0" smtClean="0"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0607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244</TotalTime>
  <Words>125</Words>
  <Application>Microsoft Office PowerPoint</Application>
  <PresentationFormat>On-screen Show (4:3)</PresentationFormat>
  <Paragraphs>23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Candara</vt:lpstr>
      <vt:lpstr>Symbol</vt:lpstr>
      <vt:lpstr>TheSansBold-Plain</vt:lpstr>
      <vt:lpstr>Times New Roman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17</cp:revision>
  <dcterms:created xsi:type="dcterms:W3CDTF">2006-08-16T00:00:00Z</dcterms:created>
  <dcterms:modified xsi:type="dcterms:W3CDTF">2013-03-05T01:17:13Z</dcterms:modified>
</cp:coreProperties>
</file>