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1" r:id="rId6"/>
    <p:sldId id="260"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4" d="100"/>
          <a:sy n="44" d="100"/>
        </p:scale>
        <p:origin x="-108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4296837-E8AB-401B-8AF9-283FB86FC024}" type="datetimeFigureOut">
              <a:rPr lang="en-NZ" smtClean="0"/>
              <a:pPr/>
              <a:t>14/03/2011</a:t>
            </a:fld>
            <a:endParaRPr lang="en-NZ"/>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NZ"/>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12CCD5F-4C35-4C67-B925-89694DF98E9A}"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296837-E8AB-401B-8AF9-283FB86FC024}" type="datetimeFigureOut">
              <a:rPr lang="en-NZ" smtClean="0"/>
              <a:pPr/>
              <a:t>14/03/2011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2CCD5F-4C35-4C67-B925-89694DF98E9A}"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296837-E8AB-401B-8AF9-283FB86FC024}" type="datetimeFigureOut">
              <a:rPr lang="en-NZ" smtClean="0"/>
              <a:pPr/>
              <a:t>14/03/2011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2CCD5F-4C35-4C67-B925-89694DF98E9A}"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4296837-E8AB-401B-8AF9-283FB86FC024}" type="datetimeFigureOut">
              <a:rPr lang="en-NZ" smtClean="0"/>
              <a:pPr/>
              <a:t>14/03/2011</a:t>
            </a:fld>
            <a:endParaRPr lang="en-NZ"/>
          </a:p>
        </p:txBody>
      </p:sp>
      <p:sp>
        <p:nvSpPr>
          <p:cNvPr id="9" name="Slide Number Placeholder 8"/>
          <p:cNvSpPr>
            <a:spLocks noGrp="1"/>
          </p:cNvSpPr>
          <p:nvPr>
            <p:ph type="sldNum" sz="quarter" idx="15"/>
          </p:nvPr>
        </p:nvSpPr>
        <p:spPr/>
        <p:txBody>
          <a:bodyPr rtlCol="0"/>
          <a:lstStyle/>
          <a:p>
            <a:fld id="{912CCD5F-4C35-4C67-B925-89694DF98E9A}" type="slidenum">
              <a:rPr lang="en-NZ" smtClean="0"/>
              <a:pPr/>
              <a:t>‹#›</a:t>
            </a:fld>
            <a:endParaRPr lang="en-NZ"/>
          </a:p>
        </p:txBody>
      </p:sp>
      <p:sp>
        <p:nvSpPr>
          <p:cNvPr id="10" name="Footer Placeholder 9"/>
          <p:cNvSpPr>
            <a:spLocks noGrp="1"/>
          </p:cNvSpPr>
          <p:nvPr>
            <p:ph type="ftr" sz="quarter" idx="16"/>
          </p:nvPr>
        </p:nvSpPr>
        <p:spPr/>
        <p:txBody>
          <a:bodyPr rtlCol="0"/>
          <a:lstStyle/>
          <a:p>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4296837-E8AB-401B-8AF9-283FB86FC024}" type="datetimeFigureOut">
              <a:rPr lang="en-NZ" smtClean="0"/>
              <a:pPr/>
              <a:t>14/03/2011</a:t>
            </a:fld>
            <a:endParaRPr lang="en-NZ"/>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NZ"/>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12CCD5F-4C35-4C67-B925-89694DF98E9A}"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4296837-E8AB-401B-8AF9-283FB86FC024}" type="datetimeFigureOut">
              <a:rPr lang="en-NZ" smtClean="0"/>
              <a:pPr/>
              <a:t>14/03/2011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12CCD5F-4C35-4C67-B925-89694DF98E9A}" type="slidenum">
              <a:rPr lang="en-NZ" smtClean="0"/>
              <a:pPr/>
              <a:t>‹#›</a:t>
            </a:fld>
            <a:endParaRPr lang="en-NZ"/>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4296837-E8AB-401B-8AF9-283FB86FC024}" type="datetimeFigureOut">
              <a:rPr lang="en-NZ" smtClean="0"/>
              <a:pPr/>
              <a:t>14/03/2011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12CCD5F-4C35-4C67-B925-89694DF98E9A}" type="slidenum">
              <a:rPr lang="en-NZ" smtClean="0"/>
              <a:pPr/>
              <a:t>‹#›</a:t>
            </a:fld>
            <a:endParaRPr lang="en-NZ"/>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4296837-E8AB-401B-8AF9-283FB86FC024}" type="datetimeFigureOut">
              <a:rPr lang="en-NZ" smtClean="0"/>
              <a:pPr/>
              <a:t>14/03/2011</a:t>
            </a:fld>
            <a:endParaRPr lang="en-NZ"/>
          </a:p>
        </p:txBody>
      </p:sp>
      <p:sp>
        <p:nvSpPr>
          <p:cNvPr id="7" name="Slide Number Placeholder 6"/>
          <p:cNvSpPr>
            <a:spLocks noGrp="1"/>
          </p:cNvSpPr>
          <p:nvPr>
            <p:ph type="sldNum" sz="quarter" idx="11"/>
          </p:nvPr>
        </p:nvSpPr>
        <p:spPr/>
        <p:txBody>
          <a:bodyPr rtlCol="0"/>
          <a:lstStyle/>
          <a:p>
            <a:fld id="{912CCD5F-4C35-4C67-B925-89694DF98E9A}" type="slidenum">
              <a:rPr lang="en-NZ" smtClean="0"/>
              <a:pPr/>
              <a:t>‹#›</a:t>
            </a:fld>
            <a:endParaRPr lang="en-NZ"/>
          </a:p>
        </p:txBody>
      </p:sp>
      <p:sp>
        <p:nvSpPr>
          <p:cNvPr id="8" name="Footer Placeholder 7"/>
          <p:cNvSpPr>
            <a:spLocks noGrp="1"/>
          </p:cNvSpPr>
          <p:nvPr>
            <p:ph type="ftr" sz="quarter" idx="12"/>
          </p:nvPr>
        </p:nvSpPr>
        <p:spPr/>
        <p:txBody>
          <a:bodyPr rtlCol="0"/>
          <a:lstStyle/>
          <a:p>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296837-E8AB-401B-8AF9-283FB86FC024}" type="datetimeFigureOut">
              <a:rPr lang="en-NZ" smtClean="0"/>
              <a:pPr/>
              <a:t>14/03/2011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12CCD5F-4C35-4C67-B925-89694DF98E9A}"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4296837-E8AB-401B-8AF9-283FB86FC024}" type="datetimeFigureOut">
              <a:rPr lang="en-NZ" smtClean="0"/>
              <a:pPr/>
              <a:t>14/03/2011</a:t>
            </a:fld>
            <a:endParaRPr lang="en-NZ"/>
          </a:p>
        </p:txBody>
      </p:sp>
      <p:sp>
        <p:nvSpPr>
          <p:cNvPr id="22" name="Slide Number Placeholder 21"/>
          <p:cNvSpPr>
            <a:spLocks noGrp="1"/>
          </p:cNvSpPr>
          <p:nvPr>
            <p:ph type="sldNum" sz="quarter" idx="15"/>
          </p:nvPr>
        </p:nvSpPr>
        <p:spPr/>
        <p:txBody>
          <a:bodyPr rtlCol="0"/>
          <a:lstStyle/>
          <a:p>
            <a:fld id="{912CCD5F-4C35-4C67-B925-89694DF98E9A}" type="slidenum">
              <a:rPr lang="en-NZ" smtClean="0"/>
              <a:pPr/>
              <a:t>‹#›</a:t>
            </a:fld>
            <a:endParaRPr lang="en-NZ"/>
          </a:p>
        </p:txBody>
      </p:sp>
      <p:sp>
        <p:nvSpPr>
          <p:cNvPr id="23" name="Footer Placeholder 22"/>
          <p:cNvSpPr>
            <a:spLocks noGrp="1"/>
          </p:cNvSpPr>
          <p:nvPr>
            <p:ph type="ftr" sz="quarter" idx="16"/>
          </p:nvPr>
        </p:nvSpPr>
        <p:spPr/>
        <p:txBody>
          <a:bodyPr rtlCol="0"/>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4296837-E8AB-401B-8AF9-283FB86FC024}" type="datetimeFigureOut">
              <a:rPr lang="en-NZ" smtClean="0"/>
              <a:pPr/>
              <a:t>14/03/2011</a:t>
            </a:fld>
            <a:endParaRPr lang="en-NZ"/>
          </a:p>
        </p:txBody>
      </p:sp>
      <p:sp>
        <p:nvSpPr>
          <p:cNvPr id="18" name="Slide Number Placeholder 17"/>
          <p:cNvSpPr>
            <a:spLocks noGrp="1"/>
          </p:cNvSpPr>
          <p:nvPr>
            <p:ph type="sldNum" sz="quarter" idx="11"/>
          </p:nvPr>
        </p:nvSpPr>
        <p:spPr/>
        <p:txBody>
          <a:bodyPr rtlCol="0"/>
          <a:lstStyle/>
          <a:p>
            <a:fld id="{912CCD5F-4C35-4C67-B925-89694DF98E9A}" type="slidenum">
              <a:rPr lang="en-NZ" smtClean="0"/>
              <a:pPr/>
              <a:t>‹#›</a:t>
            </a:fld>
            <a:endParaRPr lang="en-NZ"/>
          </a:p>
        </p:txBody>
      </p:sp>
      <p:sp>
        <p:nvSpPr>
          <p:cNvPr id="21" name="Footer Placeholder 20"/>
          <p:cNvSpPr>
            <a:spLocks noGrp="1"/>
          </p:cNvSpPr>
          <p:nvPr>
            <p:ph type="ftr" sz="quarter" idx="12"/>
          </p:nvPr>
        </p:nvSpPr>
        <p:spPr/>
        <p:txBody>
          <a:bodyPr rtlCol="0"/>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4296837-E8AB-401B-8AF9-283FB86FC024}" type="datetimeFigureOut">
              <a:rPr lang="en-NZ" smtClean="0"/>
              <a:pPr/>
              <a:t>14/03/2011</a:t>
            </a:fld>
            <a:endParaRPr lang="en-NZ"/>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NZ"/>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12CCD5F-4C35-4C67-B925-89694DF98E9A}"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D3fKWVkgSqo&amp;feature=related" TargetMode="External"/><Relationship Id="rId2" Type="http://schemas.openxmlformats.org/officeDocument/2006/relationships/image" Target="../media/image5.gif"/><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youtube.com/watch?v=RsWNyqnHQ2I&amp;NR=1" TargetMode="Externa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uman-body-muscle-diagram.jpg"/>
          <p:cNvPicPr>
            <a:picLocks noChangeAspect="1"/>
          </p:cNvPicPr>
          <p:nvPr/>
        </p:nvPicPr>
        <p:blipFill>
          <a:blip r:embed="rId2" cstate="print"/>
          <a:stretch>
            <a:fillRect/>
          </a:stretch>
        </p:blipFill>
        <p:spPr>
          <a:xfrm>
            <a:off x="2699792" y="332656"/>
            <a:ext cx="4972868" cy="3888432"/>
          </a:xfrm>
          <a:prstGeom prst="rect">
            <a:avLst/>
          </a:prstGeom>
        </p:spPr>
      </p:pic>
      <p:sp>
        <p:nvSpPr>
          <p:cNvPr id="2" name="Title 1"/>
          <p:cNvSpPr>
            <a:spLocks noGrp="1"/>
          </p:cNvSpPr>
          <p:nvPr>
            <p:ph type="ctrTitle"/>
          </p:nvPr>
        </p:nvSpPr>
        <p:spPr/>
        <p:txBody>
          <a:bodyPr>
            <a:normAutofit/>
          </a:bodyPr>
          <a:lstStyle/>
          <a:p>
            <a:r>
              <a:rPr lang="en-NZ" sz="6000" dirty="0" smtClean="0"/>
              <a:t>Muscles </a:t>
            </a:r>
            <a:endParaRPr lang="en-NZ" sz="6000" dirty="0"/>
          </a:p>
        </p:txBody>
      </p:sp>
      <p:sp>
        <p:nvSpPr>
          <p:cNvPr id="3" name="Subtitle 2"/>
          <p:cNvSpPr>
            <a:spLocks noGrp="1"/>
          </p:cNvSpPr>
          <p:nvPr>
            <p:ph type="subTitle" idx="1"/>
          </p:nvPr>
        </p:nvSpPr>
        <p:spPr/>
        <p:txBody>
          <a:bodyPr/>
          <a:lstStyle/>
          <a:p>
            <a:r>
              <a:rPr lang="en-NZ" dirty="0" smtClean="0"/>
              <a:t>what they’re made of and how they work</a:t>
            </a:r>
            <a:endParaRPr lang="en-N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Muscle types</a:t>
            </a:r>
            <a:endParaRPr lang="en-NZ" dirty="0"/>
          </a:p>
        </p:txBody>
      </p:sp>
      <p:sp>
        <p:nvSpPr>
          <p:cNvPr id="5" name="Content Placeholder 4"/>
          <p:cNvSpPr>
            <a:spLocks noGrp="1"/>
          </p:cNvSpPr>
          <p:nvPr>
            <p:ph sz="quarter" idx="1"/>
          </p:nvPr>
        </p:nvSpPr>
        <p:spPr/>
        <p:txBody>
          <a:bodyPr/>
          <a:lstStyle/>
          <a:p>
            <a:r>
              <a:rPr lang="en-NZ" dirty="0" smtClean="0"/>
              <a:t>There are over 350 muscles in out bodies.</a:t>
            </a:r>
          </a:p>
          <a:p>
            <a:r>
              <a:rPr lang="en-NZ" dirty="0" smtClean="0"/>
              <a:t>There are 3 main types:</a:t>
            </a:r>
          </a:p>
          <a:p>
            <a:r>
              <a:rPr lang="en-NZ" dirty="0" smtClean="0"/>
              <a:t>-Voluntary – attached to bones by tendons and need thought and will to move.  They are quick and powerful but tire easily.</a:t>
            </a:r>
          </a:p>
        </p:txBody>
      </p:sp>
      <p:pic>
        <p:nvPicPr>
          <p:cNvPr id="7" name="Content Placeholder 6" descr="voluntary and involunatry.jpg"/>
          <p:cNvPicPr>
            <a:picLocks noGrp="1" noChangeAspect="1"/>
          </p:cNvPicPr>
          <p:nvPr>
            <p:ph sz="quarter" idx="2"/>
          </p:nvPr>
        </p:nvPicPr>
        <p:blipFill>
          <a:blip r:embed="rId2" cstate="print"/>
          <a:stretch>
            <a:fillRect/>
          </a:stretch>
        </p:blipFill>
        <p:spPr>
          <a:xfrm>
            <a:off x="4057799" y="1844824"/>
            <a:ext cx="3898577" cy="3898577"/>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Muscle types continued</a:t>
            </a:r>
            <a:endParaRPr lang="en-NZ" dirty="0"/>
          </a:p>
        </p:txBody>
      </p:sp>
      <p:sp>
        <p:nvSpPr>
          <p:cNvPr id="3" name="Content Placeholder 2"/>
          <p:cNvSpPr>
            <a:spLocks noGrp="1"/>
          </p:cNvSpPr>
          <p:nvPr>
            <p:ph sz="quarter" idx="1"/>
          </p:nvPr>
        </p:nvSpPr>
        <p:spPr>
          <a:xfrm>
            <a:off x="457200" y="1484784"/>
            <a:ext cx="2818656" cy="5040560"/>
          </a:xfrm>
        </p:spPr>
        <p:txBody>
          <a:bodyPr>
            <a:normAutofit fontScale="92500" lnSpcReduction="20000"/>
          </a:bodyPr>
          <a:lstStyle/>
          <a:p>
            <a:r>
              <a:rPr lang="en-NZ" dirty="0" smtClean="0"/>
              <a:t>Involuntary- move food, blood and urine around your body. You cannot control them.  They work slowly and do not tire out.</a:t>
            </a:r>
          </a:p>
          <a:p>
            <a:r>
              <a:rPr lang="en-NZ" dirty="0" smtClean="0"/>
              <a:t>Cardiac – Never gets tired and is very powerful.  It is only found in the heart. It contracts by itself although some hormones can speed it up.</a:t>
            </a:r>
            <a:endParaRPr lang="en-NZ" dirty="0"/>
          </a:p>
        </p:txBody>
      </p:sp>
      <p:pic>
        <p:nvPicPr>
          <p:cNvPr id="5" name="Content Placeholder 4" descr="types of muscles.jpg"/>
          <p:cNvPicPr>
            <a:picLocks noGrp="1" noChangeAspect="1"/>
          </p:cNvPicPr>
          <p:nvPr>
            <p:ph sz="quarter" idx="2"/>
          </p:nvPr>
        </p:nvPicPr>
        <p:blipFill>
          <a:blip r:embed="rId2" cstate="print"/>
          <a:stretch>
            <a:fillRect/>
          </a:stretch>
        </p:blipFill>
        <p:spPr>
          <a:xfrm>
            <a:off x="3318340" y="1700808"/>
            <a:ext cx="5502132" cy="4032448"/>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inge2.gif"/>
          <p:cNvPicPr>
            <a:picLocks noGrp="1" noChangeAspect="1"/>
          </p:cNvPicPr>
          <p:nvPr>
            <p:ph sz="quarter" idx="2"/>
          </p:nvPr>
        </p:nvPicPr>
        <p:blipFill>
          <a:blip r:embed="rId2" cstate="print"/>
          <a:stretch>
            <a:fillRect/>
          </a:stretch>
        </p:blipFill>
        <p:spPr>
          <a:xfrm>
            <a:off x="5724128" y="620688"/>
            <a:ext cx="2664296" cy="2369984"/>
          </a:xfrm>
        </p:spPr>
      </p:pic>
      <p:sp>
        <p:nvSpPr>
          <p:cNvPr id="2" name="Title 1"/>
          <p:cNvSpPr>
            <a:spLocks noGrp="1"/>
          </p:cNvSpPr>
          <p:nvPr>
            <p:ph type="title"/>
          </p:nvPr>
        </p:nvSpPr>
        <p:spPr>
          <a:xfrm>
            <a:off x="457200" y="274638"/>
            <a:ext cx="8147248" cy="1143000"/>
          </a:xfrm>
        </p:spPr>
        <p:txBody>
          <a:bodyPr>
            <a:normAutofit fontScale="90000"/>
          </a:bodyPr>
          <a:lstStyle/>
          <a:p>
            <a:r>
              <a:rPr lang="en-NZ" dirty="0" smtClean="0"/>
              <a:t>How do muscles work</a:t>
            </a:r>
            <a:r>
              <a:rPr lang="en-NZ" dirty="0" smtClean="0"/>
              <a:t>?</a:t>
            </a:r>
            <a:br>
              <a:rPr lang="en-NZ" dirty="0" smtClean="0"/>
            </a:br>
            <a:r>
              <a:rPr lang="en-NZ" dirty="0" smtClean="0"/>
              <a:t>(we are just looking at voluntary muscles)</a:t>
            </a:r>
            <a:endParaRPr lang="en-NZ" dirty="0"/>
          </a:p>
        </p:txBody>
      </p:sp>
      <p:sp>
        <p:nvSpPr>
          <p:cNvPr id="3" name="Content Placeholder 2"/>
          <p:cNvSpPr>
            <a:spLocks noGrp="1"/>
          </p:cNvSpPr>
          <p:nvPr>
            <p:ph sz="quarter" idx="1"/>
          </p:nvPr>
        </p:nvSpPr>
        <p:spPr/>
        <p:txBody>
          <a:bodyPr>
            <a:normAutofit fontScale="92500" lnSpcReduction="10000"/>
          </a:bodyPr>
          <a:lstStyle/>
          <a:p>
            <a:r>
              <a:rPr lang="en-NZ" dirty="0" smtClean="0"/>
              <a:t>Muscles work in pairs to pull bones and move joints.</a:t>
            </a:r>
          </a:p>
          <a:p>
            <a:r>
              <a:rPr lang="en-NZ" dirty="0" smtClean="0"/>
              <a:t>When one of the muscles in the pair contracts (flexes / shortens), the other muscle relaxes (extends / lengthens).</a:t>
            </a:r>
          </a:p>
          <a:p>
            <a:r>
              <a:rPr lang="en-NZ" dirty="0" smtClean="0"/>
              <a:t>They are called an </a:t>
            </a:r>
            <a:r>
              <a:rPr lang="en-NZ" u="sng" dirty="0" smtClean="0"/>
              <a:t>antagonistic </a:t>
            </a:r>
            <a:r>
              <a:rPr lang="en-NZ" dirty="0" smtClean="0"/>
              <a:t>pair</a:t>
            </a:r>
            <a:r>
              <a:rPr lang="en-NZ" dirty="0" smtClean="0"/>
              <a:t>.</a:t>
            </a:r>
          </a:p>
          <a:p>
            <a:r>
              <a:rPr lang="en-NZ" dirty="0">
                <a:hlinkClick r:id="rId3"/>
              </a:rPr>
              <a:t>http://</a:t>
            </a:r>
            <a:r>
              <a:rPr lang="en-NZ" dirty="0" smtClean="0">
                <a:hlinkClick r:id="rId3"/>
              </a:rPr>
              <a:t>www.youtube.com/watch?v=D3fKWVkgSqo&amp;feature=related</a:t>
            </a:r>
            <a:r>
              <a:rPr lang="en-NZ" dirty="0" smtClean="0"/>
              <a:t> </a:t>
            </a:r>
            <a:endParaRPr lang="en-NZ" dirty="0"/>
          </a:p>
        </p:txBody>
      </p:sp>
      <p:pic>
        <p:nvPicPr>
          <p:cNvPr id="6" name="Picture 5" descr="lower-leg-muscles.jpg"/>
          <p:cNvPicPr>
            <a:picLocks noChangeAspect="1"/>
          </p:cNvPicPr>
          <p:nvPr/>
        </p:nvPicPr>
        <p:blipFill>
          <a:blip r:embed="rId4" cstate="print"/>
          <a:stretch>
            <a:fillRect/>
          </a:stretch>
        </p:blipFill>
        <p:spPr>
          <a:xfrm>
            <a:off x="3851920" y="3035018"/>
            <a:ext cx="4464496" cy="382298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muscles work continued…</a:t>
            </a:r>
            <a:endParaRPr lang="en-NZ" dirty="0"/>
          </a:p>
        </p:txBody>
      </p:sp>
      <p:sp>
        <p:nvSpPr>
          <p:cNvPr id="3" name="Content Placeholder 2"/>
          <p:cNvSpPr>
            <a:spLocks noGrp="1"/>
          </p:cNvSpPr>
          <p:nvPr>
            <p:ph sz="quarter" idx="1"/>
          </p:nvPr>
        </p:nvSpPr>
        <p:spPr>
          <a:xfrm>
            <a:off x="457200" y="1600200"/>
            <a:ext cx="4186808" cy="4572000"/>
          </a:xfrm>
        </p:spPr>
        <p:txBody>
          <a:bodyPr>
            <a:normAutofit lnSpcReduction="10000"/>
          </a:bodyPr>
          <a:lstStyle/>
          <a:p>
            <a:r>
              <a:rPr lang="en-NZ" dirty="0" smtClean="0"/>
              <a:t>Muscles are </a:t>
            </a:r>
            <a:r>
              <a:rPr lang="en-NZ" b="1" dirty="0" smtClean="0"/>
              <a:t>t</a:t>
            </a:r>
            <a:r>
              <a:rPr lang="en-NZ" dirty="0" smtClean="0"/>
              <a:t>ied to bones by </a:t>
            </a:r>
            <a:r>
              <a:rPr lang="en-NZ" b="1" dirty="0" smtClean="0"/>
              <a:t>t</a:t>
            </a:r>
            <a:r>
              <a:rPr lang="en-NZ" dirty="0" smtClean="0"/>
              <a:t>endons.</a:t>
            </a:r>
          </a:p>
          <a:p>
            <a:r>
              <a:rPr lang="en-NZ" dirty="0" smtClean="0"/>
              <a:t>When the muscles contract, they pull on the tendon which moves the bones. This requires energy.</a:t>
            </a:r>
          </a:p>
          <a:p>
            <a:r>
              <a:rPr lang="en-NZ" dirty="0" smtClean="0"/>
              <a:t>The muscles get this energy by carrying out respiration.  Oxygen + glucose-&gt; energy + carbon dioxide + water.</a:t>
            </a:r>
            <a:endParaRPr lang="en-NZ" dirty="0"/>
          </a:p>
        </p:txBody>
      </p:sp>
      <p:pic>
        <p:nvPicPr>
          <p:cNvPr id="5" name="Content Placeholder 4" descr="tendon-vs-ligament-picture.jpg"/>
          <p:cNvPicPr>
            <a:picLocks noGrp="1" noChangeAspect="1"/>
          </p:cNvPicPr>
          <p:nvPr>
            <p:ph sz="quarter" idx="2"/>
          </p:nvPr>
        </p:nvPicPr>
        <p:blipFill>
          <a:blip r:embed="rId2" cstate="print"/>
          <a:stretch>
            <a:fillRect/>
          </a:stretch>
        </p:blipFill>
        <p:spPr>
          <a:xfrm>
            <a:off x="4427984" y="1772816"/>
            <a:ext cx="4229708" cy="3383766"/>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Common muscle pairings</a:t>
            </a:r>
            <a:endParaRPr lang="en-NZ" dirty="0"/>
          </a:p>
        </p:txBody>
      </p:sp>
      <p:sp>
        <p:nvSpPr>
          <p:cNvPr id="3" name="Content Placeholder 2"/>
          <p:cNvSpPr>
            <a:spLocks noGrp="1"/>
          </p:cNvSpPr>
          <p:nvPr>
            <p:ph sz="quarter" idx="1"/>
          </p:nvPr>
        </p:nvSpPr>
        <p:spPr/>
        <p:txBody>
          <a:bodyPr>
            <a:normAutofit/>
          </a:bodyPr>
          <a:lstStyle/>
          <a:p>
            <a:r>
              <a:rPr lang="en-NZ" dirty="0" smtClean="0"/>
              <a:t>The thigh (quadriceps) works opposite the __________ to bend and straighten the ________.</a:t>
            </a:r>
          </a:p>
          <a:p>
            <a:r>
              <a:rPr lang="en-NZ" dirty="0" smtClean="0"/>
              <a:t>The _______ muscle works with the shin muscles to move the f_____ .  It is attached to the heel bone by the Achilles' ____________.</a:t>
            </a:r>
          </a:p>
        </p:txBody>
      </p:sp>
      <p:pic>
        <p:nvPicPr>
          <p:cNvPr id="5" name="Content Placeholder 4" descr="complete-legs.jpg"/>
          <p:cNvPicPr>
            <a:picLocks noGrp="1" noChangeAspect="1"/>
          </p:cNvPicPr>
          <p:nvPr>
            <p:ph sz="quarter" idx="2"/>
          </p:nvPr>
        </p:nvPicPr>
        <p:blipFill>
          <a:blip r:embed="rId2" cstate="print"/>
          <a:stretch>
            <a:fillRect/>
          </a:stretch>
        </p:blipFill>
        <p:spPr>
          <a:xfrm>
            <a:off x="3995937" y="1556792"/>
            <a:ext cx="4089648" cy="2187962"/>
          </a:xfrm>
        </p:spPr>
      </p:pic>
      <p:pic>
        <p:nvPicPr>
          <p:cNvPr id="6" name="Picture 5" descr="calf-muscle-300x195.jpg"/>
          <p:cNvPicPr>
            <a:picLocks noChangeAspect="1"/>
          </p:cNvPicPr>
          <p:nvPr/>
        </p:nvPicPr>
        <p:blipFill>
          <a:blip r:embed="rId3" cstate="print"/>
          <a:stretch>
            <a:fillRect/>
          </a:stretch>
        </p:blipFill>
        <p:spPr>
          <a:xfrm>
            <a:off x="4427984" y="3861048"/>
            <a:ext cx="4320480" cy="280831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More muscle pairings</a:t>
            </a:r>
            <a:endParaRPr lang="en-NZ" dirty="0"/>
          </a:p>
        </p:txBody>
      </p:sp>
      <p:sp>
        <p:nvSpPr>
          <p:cNvPr id="3" name="Content Placeholder 2"/>
          <p:cNvSpPr>
            <a:spLocks noGrp="1"/>
          </p:cNvSpPr>
          <p:nvPr>
            <p:ph sz="quarter" idx="1"/>
          </p:nvPr>
        </p:nvSpPr>
        <p:spPr/>
        <p:txBody>
          <a:bodyPr>
            <a:normAutofit lnSpcReduction="10000"/>
          </a:bodyPr>
          <a:lstStyle/>
          <a:p>
            <a:r>
              <a:rPr lang="en-NZ" dirty="0" smtClean="0"/>
              <a:t>The bicep and _________ work together to bend and straighten the _______.</a:t>
            </a:r>
          </a:p>
          <a:p>
            <a:r>
              <a:rPr lang="en-NZ" dirty="0" smtClean="0"/>
              <a:t>The shoulder pairs up with the p___________ muscle to move the shoulder around</a:t>
            </a:r>
            <a:r>
              <a:rPr lang="en-NZ" dirty="0" smtClean="0"/>
              <a:t>.</a:t>
            </a:r>
          </a:p>
          <a:p>
            <a:r>
              <a:rPr lang="en-NZ">
                <a:hlinkClick r:id="rId2"/>
              </a:rPr>
              <a:t>http</a:t>
            </a:r>
            <a:r>
              <a:rPr lang="en-NZ">
                <a:hlinkClick r:id="rId2"/>
              </a:rPr>
              <a:t>://</a:t>
            </a:r>
            <a:r>
              <a:rPr lang="en-NZ" smtClean="0">
                <a:hlinkClick r:id="rId2"/>
              </a:rPr>
              <a:t>www.youtube.com/watch?v=RsWNyqnHQ2I&amp;NR=1</a:t>
            </a:r>
            <a:r>
              <a:rPr lang="en-NZ" smtClean="0"/>
              <a:t> </a:t>
            </a:r>
            <a:endParaRPr lang="en-NZ" dirty="0"/>
          </a:p>
        </p:txBody>
      </p:sp>
      <p:pic>
        <p:nvPicPr>
          <p:cNvPr id="5" name="Content Placeholder 4" descr="biandtri.jpg"/>
          <p:cNvPicPr>
            <a:picLocks noGrp="1" noChangeAspect="1"/>
          </p:cNvPicPr>
          <p:nvPr>
            <p:ph sz="quarter" idx="2"/>
          </p:nvPr>
        </p:nvPicPr>
        <p:blipFill>
          <a:blip r:embed="rId3" cstate="print"/>
          <a:stretch>
            <a:fillRect/>
          </a:stretch>
        </p:blipFill>
        <p:spPr>
          <a:xfrm>
            <a:off x="4355976" y="1412776"/>
            <a:ext cx="3657600" cy="2476132"/>
          </a:xfrm>
        </p:spPr>
      </p:pic>
      <p:pic>
        <p:nvPicPr>
          <p:cNvPr id="6" name="Picture 5" descr="pecs.jpg"/>
          <p:cNvPicPr>
            <a:picLocks noChangeAspect="1"/>
          </p:cNvPicPr>
          <p:nvPr/>
        </p:nvPicPr>
        <p:blipFill>
          <a:blip r:embed="rId4" cstate="print"/>
          <a:stretch>
            <a:fillRect/>
          </a:stretch>
        </p:blipFill>
        <p:spPr>
          <a:xfrm>
            <a:off x="4211960" y="4005064"/>
            <a:ext cx="3468608" cy="252341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Activity</a:t>
            </a:r>
            <a:endParaRPr lang="en-NZ" dirty="0"/>
          </a:p>
        </p:txBody>
      </p:sp>
      <p:sp>
        <p:nvSpPr>
          <p:cNvPr id="3" name="Content Placeholder 2"/>
          <p:cNvSpPr>
            <a:spLocks noGrp="1"/>
          </p:cNvSpPr>
          <p:nvPr>
            <p:ph sz="quarter" idx="1"/>
          </p:nvPr>
        </p:nvSpPr>
        <p:spPr/>
        <p:txBody>
          <a:bodyPr/>
          <a:lstStyle/>
          <a:p>
            <a:r>
              <a:rPr lang="en-NZ" dirty="0" smtClean="0"/>
              <a:t>1. Point your toes upwards (push your heel down). What two muscles are being used? Which is flexing (contracting)? Which is extending (lengthening)?</a:t>
            </a:r>
          </a:p>
          <a:p>
            <a:r>
              <a:rPr lang="en-NZ" dirty="0" smtClean="0"/>
              <a:t>2. Tippy toe.  What is happening now?</a:t>
            </a:r>
            <a:endParaRPr lang="en-NZ" dirty="0"/>
          </a:p>
        </p:txBody>
      </p:sp>
      <p:sp>
        <p:nvSpPr>
          <p:cNvPr id="4" name="Content Placeholder 3"/>
          <p:cNvSpPr>
            <a:spLocks noGrp="1"/>
          </p:cNvSpPr>
          <p:nvPr>
            <p:ph sz="quarter" idx="2"/>
          </p:nvPr>
        </p:nvSpPr>
        <p:spPr/>
        <p:txBody>
          <a:bodyPr/>
          <a:lstStyle/>
          <a:p>
            <a:r>
              <a:rPr lang="en-NZ" dirty="0" smtClean="0"/>
              <a:t>3. Put your finger tips onto the edge of the desk and push down.  What muscles are contracting? Which are relaxing?</a:t>
            </a:r>
          </a:p>
          <a:p>
            <a:r>
              <a:rPr lang="en-NZ" dirty="0" smtClean="0"/>
              <a:t>Now put your hands under the table and push up.  Which are flexing? Which are relaxing/lengthening?</a:t>
            </a:r>
            <a:endParaRPr lang="en-N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Hand game.</a:t>
            </a:r>
            <a:br>
              <a:rPr lang="en-NZ" dirty="0" smtClean="0"/>
            </a:br>
            <a:endParaRPr lang="en-NZ" dirty="0"/>
          </a:p>
        </p:txBody>
      </p:sp>
      <p:sp>
        <p:nvSpPr>
          <p:cNvPr id="3" name="Content Placeholder 2"/>
          <p:cNvSpPr>
            <a:spLocks noGrp="1"/>
          </p:cNvSpPr>
          <p:nvPr>
            <p:ph sz="quarter" idx="1"/>
          </p:nvPr>
        </p:nvSpPr>
        <p:spPr>
          <a:xfrm>
            <a:off x="457200" y="1052736"/>
            <a:ext cx="7467600" cy="5421216"/>
          </a:xfrm>
        </p:spPr>
        <p:txBody>
          <a:bodyPr>
            <a:normAutofit/>
          </a:bodyPr>
          <a:lstStyle/>
          <a:p>
            <a:r>
              <a:rPr lang="en-NZ" dirty="0" smtClean="0"/>
              <a:t>Draw up the table below.</a:t>
            </a:r>
          </a:p>
          <a:p>
            <a:endParaRPr lang="en-NZ" dirty="0" smtClean="0"/>
          </a:p>
          <a:p>
            <a:endParaRPr lang="en-NZ" dirty="0" smtClean="0"/>
          </a:p>
          <a:p>
            <a:endParaRPr lang="en-NZ" dirty="0" smtClean="0"/>
          </a:p>
          <a:p>
            <a:r>
              <a:rPr lang="en-NZ" dirty="0" smtClean="0"/>
              <a:t>Open your hand up as wide as you can and close it into a fist.  This is one hand clamp.</a:t>
            </a:r>
          </a:p>
          <a:p>
            <a:r>
              <a:rPr lang="en-NZ" dirty="0" smtClean="0"/>
              <a:t>When the stop watch starts, count how many full hand clamps you can do in the first 20 seconds and second 20 and so on. Go as fast as you can. Keep going until the table is full.  Do not give up.</a:t>
            </a:r>
          </a:p>
          <a:p>
            <a:r>
              <a:rPr lang="en-NZ" dirty="0" smtClean="0"/>
              <a:t>How does this feel? What happens to the number of hand clamps over time? Discuss what needs the muscles have and what is </a:t>
            </a:r>
            <a:r>
              <a:rPr lang="en-NZ" dirty="0" err="1" smtClean="0"/>
              <a:t>occuring</a:t>
            </a:r>
            <a:r>
              <a:rPr lang="en-NZ" dirty="0" smtClean="0"/>
              <a:t>.</a:t>
            </a:r>
            <a:endParaRPr lang="en-NZ" dirty="0"/>
          </a:p>
        </p:txBody>
      </p:sp>
      <p:graphicFrame>
        <p:nvGraphicFramePr>
          <p:cNvPr id="5" name="Content Placeholder 4"/>
          <p:cNvGraphicFramePr>
            <a:graphicFrameLocks noGrp="1"/>
          </p:cNvGraphicFramePr>
          <p:nvPr>
            <p:ph sz="quarter" idx="4294967295"/>
          </p:nvPr>
        </p:nvGraphicFramePr>
        <p:xfrm>
          <a:off x="539552" y="1556792"/>
          <a:ext cx="7560840" cy="1010920"/>
        </p:xfrm>
        <a:graphic>
          <a:graphicData uri="http://schemas.openxmlformats.org/drawingml/2006/table">
            <a:tbl>
              <a:tblPr firstRow="1" bandRow="1">
                <a:tableStyleId>{5C22544A-7EE6-4342-B048-85BDC9FD1C3A}</a:tableStyleId>
              </a:tblPr>
              <a:tblGrid>
                <a:gridCol w="1260140"/>
                <a:gridCol w="1260140"/>
                <a:gridCol w="1260140"/>
                <a:gridCol w="1260140"/>
                <a:gridCol w="1260140"/>
                <a:gridCol w="1260140"/>
              </a:tblGrid>
              <a:tr h="370840">
                <a:tc>
                  <a:txBody>
                    <a:bodyPr/>
                    <a:lstStyle/>
                    <a:p>
                      <a:r>
                        <a:rPr lang="en-NZ" dirty="0" smtClean="0"/>
                        <a:t>Time (s)</a:t>
                      </a:r>
                      <a:endParaRPr lang="en-NZ" dirty="0"/>
                    </a:p>
                  </a:txBody>
                  <a:tcPr/>
                </a:tc>
                <a:tc>
                  <a:txBody>
                    <a:bodyPr/>
                    <a:lstStyle/>
                    <a:p>
                      <a:r>
                        <a:rPr lang="en-NZ" dirty="0" smtClean="0"/>
                        <a:t>1-20</a:t>
                      </a:r>
                      <a:endParaRPr lang="en-NZ" dirty="0"/>
                    </a:p>
                  </a:txBody>
                  <a:tcPr/>
                </a:tc>
                <a:tc>
                  <a:txBody>
                    <a:bodyPr/>
                    <a:lstStyle/>
                    <a:p>
                      <a:r>
                        <a:rPr lang="en-NZ" dirty="0" smtClean="0"/>
                        <a:t>21-40</a:t>
                      </a:r>
                      <a:endParaRPr lang="en-NZ" dirty="0"/>
                    </a:p>
                  </a:txBody>
                  <a:tcPr/>
                </a:tc>
                <a:tc>
                  <a:txBody>
                    <a:bodyPr/>
                    <a:lstStyle/>
                    <a:p>
                      <a:r>
                        <a:rPr lang="en-NZ" dirty="0" smtClean="0"/>
                        <a:t>41-60</a:t>
                      </a:r>
                      <a:endParaRPr lang="en-NZ" dirty="0"/>
                    </a:p>
                  </a:txBody>
                  <a:tcPr/>
                </a:tc>
                <a:tc>
                  <a:txBody>
                    <a:bodyPr/>
                    <a:lstStyle/>
                    <a:p>
                      <a:r>
                        <a:rPr lang="en-NZ" dirty="0" smtClean="0"/>
                        <a:t>61-80</a:t>
                      </a:r>
                      <a:endParaRPr lang="en-NZ" dirty="0"/>
                    </a:p>
                  </a:txBody>
                  <a:tcPr/>
                </a:tc>
                <a:tc>
                  <a:txBody>
                    <a:bodyPr/>
                    <a:lstStyle/>
                    <a:p>
                      <a:r>
                        <a:rPr lang="en-NZ" dirty="0" smtClean="0"/>
                        <a:t>81-100</a:t>
                      </a:r>
                      <a:endParaRPr lang="en-NZ" dirty="0"/>
                    </a:p>
                  </a:txBody>
                  <a:tcPr/>
                </a:tc>
              </a:tr>
              <a:tr h="370840">
                <a:tc>
                  <a:txBody>
                    <a:bodyPr/>
                    <a:lstStyle/>
                    <a:p>
                      <a:r>
                        <a:rPr lang="en-NZ" dirty="0" smtClean="0"/>
                        <a:t># of hand clamps</a:t>
                      </a:r>
                      <a:endParaRPr lang="en-NZ" dirty="0"/>
                    </a:p>
                  </a:txBody>
                  <a:tcPr/>
                </a:tc>
                <a:tc>
                  <a:txBody>
                    <a:bodyPr/>
                    <a:lstStyle/>
                    <a:p>
                      <a:endParaRPr lang="en-NZ" dirty="0"/>
                    </a:p>
                  </a:txBody>
                  <a:tcPr/>
                </a:tc>
                <a:tc>
                  <a:txBody>
                    <a:bodyPr/>
                    <a:lstStyle/>
                    <a:p>
                      <a:endParaRPr lang="en-NZ"/>
                    </a:p>
                  </a:txBody>
                  <a:tcPr/>
                </a:tc>
                <a:tc>
                  <a:txBody>
                    <a:bodyPr/>
                    <a:lstStyle/>
                    <a:p>
                      <a:endParaRPr lang="en-NZ" dirty="0"/>
                    </a:p>
                  </a:txBody>
                  <a:tcPr/>
                </a:tc>
                <a:tc>
                  <a:txBody>
                    <a:bodyPr/>
                    <a:lstStyle/>
                    <a:p>
                      <a:endParaRPr lang="en-NZ"/>
                    </a:p>
                  </a:txBody>
                  <a:tcPr/>
                </a:tc>
                <a:tc>
                  <a:txBody>
                    <a:bodyPr/>
                    <a:lstStyle/>
                    <a:p>
                      <a:endParaRPr lang="en-NZ" dirty="0"/>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212</TotalTime>
  <Words>492</Words>
  <Application>Microsoft Office PowerPoint</Application>
  <PresentationFormat>On-screen Show (4:3)</PresentationFormat>
  <Paragraphs>45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Muscles </vt:lpstr>
      <vt:lpstr>Muscle types</vt:lpstr>
      <vt:lpstr>Muscle types continued</vt:lpstr>
      <vt:lpstr>How do muscles work? (we are just looking at voluntary muscles)</vt:lpstr>
      <vt:lpstr>How muscles work continued…</vt:lpstr>
      <vt:lpstr>Common muscle pairings</vt:lpstr>
      <vt:lpstr>More muscle pairings</vt:lpstr>
      <vt:lpstr>Activity</vt:lpstr>
      <vt:lpstr>Hand game. </vt:lpstr>
    </vt:vector>
  </TitlesOfParts>
  <Company>Ministry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Muscles </dc:title>
  <dc:creator>Home</dc:creator>
  <cp:lastModifiedBy>salogon</cp:lastModifiedBy>
  <cp:revision>4</cp:revision>
  <dcterms:created xsi:type="dcterms:W3CDTF">2011-03-13T01:31:41Z</dcterms:created>
  <dcterms:modified xsi:type="dcterms:W3CDTF">2011-03-13T20:19:01Z</dcterms:modified>
</cp:coreProperties>
</file>