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59" r:id="rId4"/>
    <p:sldId id="257" r:id="rId5"/>
    <p:sldId id="260" r:id="rId6"/>
    <p:sldId id="261" r:id="rId7"/>
    <p:sldId id="263" r:id="rId8"/>
    <p:sldId id="267" r:id="rId9"/>
    <p:sldId id="264" r:id="rId10"/>
    <p:sldId id="265" r:id="rId11"/>
    <p:sldId id="266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A5BF8-2E9A-4D7E-BAAE-1A87F11D29F0}" type="datetimeFigureOut">
              <a:rPr lang="en-NZ" smtClean="0"/>
              <a:t>10/09/2014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D048F-4084-4A64-8184-CBF61FF7267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57121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4151C0-A2EB-40E8-A610-06B692DF9BC8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30840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9CE90-4A96-41F5-B264-1377F282F447}" type="slidenum">
              <a:rPr lang="en-GB" altLang="en-US"/>
              <a:pPr/>
              <a:t>8</a:t>
            </a:fld>
            <a:endParaRPr lang="en-GB" alt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6161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E1C5-69FC-42C1-A91E-B6DA44E70EB1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A36C9-B45E-4667-939F-13B689BE39E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E1C5-69FC-42C1-A91E-B6DA44E70EB1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A36C9-B45E-4667-939F-13B689BE39E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E1C5-69FC-42C1-A91E-B6DA44E70EB1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A36C9-B45E-4667-939F-13B689BE39E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E1C5-69FC-42C1-A91E-B6DA44E70EB1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A36C9-B45E-4667-939F-13B689BE39E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E1C5-69FC-42C1-A91E-B6DA44E70EB1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A36C9-B45E-4667-939F-13B689BE39E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E1C5-69FC-42C1-A91E-B6DA44E70EB1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A36C9-B45E-4667-939F-13B689BE39E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E1C5-69FC-42C1-A91E-B6DA44E70EB1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A36C9-B45E-4667-939F-13B689BE39E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E1C5-69FC-42C1-A91E-B6DA44E70EB1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A36C9-B45E-4667-939F-13B689BE39E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E1C5-69FC-42C1-A91E-B6DA44E70EB1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A36C9-B45E-4667-939F-13B689BE39E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E1C5-69FC-42C1-A91E-B6DA44E70EB1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A36C9-B45E-4667-939F-13B689BE39E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9E1C5-69FC-42C1-A91E-B6DA44E70EB1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A36C9-B45E-4667-939F-13B689BE39E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9E1C5-69FC-42C1-A91E-B6DA44E70EB1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A36C9-B45E-4667-939F-13B689BE39E8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-for-champions.com/science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The Doppler Effect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shift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When a star moves away from the Earth, the frequencies of light received decrease, and wavelengths increase. The </a:t>
            </a:r>
            <a:r>
              <a:rPr lang="en-US" dirty="0" err="1" smtClean="0"/>
              <a:t>colours</a:t>
            </a:r>
            <a:r>
              <a:rPr lang="en-US" dirty="0" smtClean="0"/>
              <a:t> of the light change towards red.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5673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Eg</a:t>
            </a:r>
            <a:r>
              <a:rPr lang="en-NZ" dirty="0" smtClean="0"/>
              <a:t>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376" y="1196752"/>
            <a:ext cx="8928484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NZ" dirty="0" smtClean="0"/>
              <a:t>A car with its horn on is travelling at 20 ms</a:t>
            </a:r>
            <a:r>
              <a:rPr lang="en-NZ" baseline="30000" dirty="0" smtClean="0"/>
              <a:t>-1</a:t>
            </a:r>
            <a:r>
              <a:rPr lang="en-NZ" dirty="0" smtClean="0"/>
              <a:t>. The frequency of the horn is 400Hz. The speed of sound wave is 340ms</a:t>
            </a:r>
            <a:r>
              <a:rPr lang="en-NZ" baseline="30000" dirty="0" smtClean="0"/>
              <a:t>-1</a:t>
            </a:r>
            <a:r>
              <a:rPr lang="en-NZ" dirty="0" smtClean="0"/>
              <a:t>.Find the frequency that an still observer detects when the car:</a:t>
            </a:r>
          </a:p>
          <a:p>
            <a:pPr marL="0" indent="0">
              <a:buNone/>
            </a:pPr>
            <a:r>
              <a:rPr lang="en-NZ" dirty="0" smtClean="0"/>
              <a:t>(1) moves toward the observer;</a:t>
            </a:r>
          </a:p>
          <a:p>
            <a:pPr marL="0" indent="0">
              <a:buNone/>
            </a:pPr>
            <a:r>
              <a:rPr lang="en-NZ" dirty="0" smtClean="0"/>
              <a:t>(2) passes the observer;</a:t>
            </a:r>
          </a:p>
          <a:p>
            <a:pPr marL="0" indent="0">
              <a:buNone/>
            </a:pPr>
            <a:r>
              <a:rPr lang="en-NZ" dirty="0" smtClean="0"/>
              <a:t>(3)</a:t>
            </a:r>
            <a:r>
              <a:rPr lang="en-NZ" dirty="0"/>
              <a:t> </a:t>
            </a:r>
            <a:r>
              <a:rPr lang="en-NZ" dirty="0" smtClean="0"/>
              <a:t>goes away from the observer.</a:t>
            </a:r>
          </a:p>
          <a:p>
            <a:pPr marL="0" indent="0">
              <a:buNone/>
            </a:pPr>
            <a:r>
              <a:rPr lang="en-NZ" dirty="0" smtClean="0"/>
              <a:t>On another occasion, the detected a frequency was 360Hz. Find the velocity of the car. In which way did it go?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4910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Reference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mtClean="0">
                <a:hlinkClick r:id="rId2"/>
              </a:rPr>
              <a:t>school-for-champions.com-science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710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611560" y="1844824"/>
            <a:ext cx="8229600" cy="368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 sz="4000" b="1" dirty="0">
                <a:solidFill>
                  <a:srgbClr val="000099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This is the apparent change in the frequency of a wave motion as noted by an observer when there is relative motion between the source and the observer</a:t>
            </a:r>
            <a:r>
              <a:rPr lang="en-US" altLang="zh-TW" dirty="0">
                <a:solidFill>
                  <a:srgbClr val="000099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.</a:t>
            </a:r>
          </a:p>
          <a:p>
            <a:pPr algn="l">
              <a:spcBef>
                <a:spcPct val="50000"/>
              </a:spcBef>
            </a:pPr>
            <a:endParaRPr lang="en-GB" altLang="en-US" dirty="0">
              <a:solidFill>
                <a:srgbClr val="00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066800" y="836712"/>
            <a:ext cx="701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4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THE DOPPLER EFFECT</a:t>
            </a:r>
            <a:endParaRPr lang="en-GB" altLang="en-US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55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mbulance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Resting  source and observer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Line 4"/>
          <p:cNvSpPr>
            <a:spLocks noChangeShapeType="1"/>
          </p:cNvSpPr>
          <p:nvPr/>
        </p:nvSpPr>
        <p:spPr bwMode="auto">
          <a:xfrm>
            <a:off x="762000" y="49530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pic>
        <p:nvPicPr>
          <p:cNvPr id="4" name="Picture 5" descr="MCj038714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4267200"/>
            <a:ext cx="488950" cy="685800"/>
          </a:xfrm>
          <a:prstGeom prst="rect">
            <a:avLst/>
          </a:prstGeom>
          <a:noFill/>
        </p:spPr>
      </p:pic>
      <p:pic>
        <p:nvPicPr>
          <p:cNvPr id="5" name="Picture 9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221163"/>
            <a:ext cx="1066800" cy="703262"/>
          </a:xfrm>
          <a:prstGeom prst="rect">
            <a:avLst/>
          </a:prstGeom>
          <a:noFill/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066800" y="5181600"/>
            <a:ext cx="869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source</a:t>
            </a:r>
          </a:p>
          <a:p>
            <a:r>
              <a:rPr lang="en-US"/>
              <a:t>at rest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7696200" y="5181600"/>
            <a:ext cx="1136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observer </a:t>
            </a:r>
          </a:p>
          <a:p>
            <a:r>
              <a:rPr lang="en-US"/>
              <a:t>at rest</a:t>
            </a:r>
          </a:p>
        </p:txBody>
      </p:sp>
      <p:sp>
        <p:nvSpPr>
          <p:cNvPr id="8" name="Oval 48"/>
          <p:cNvSpPr>
            <a:spLocks noChangeArrowheads="1"/>
          </p:cNvSpPr>
          <p:nvPr/>
        </p:nvSpPr>
        <p:spPr bwMode="auto">
          <a:xfrm>
            <a:off x="1295400" y="4038600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9" name="Oval 49"/>
          <p:cNvSpPr>
            <a:spLocks noChangeArrowheads="1"/>
          </p:cNvSpPr>
          <p:nvPr/>
        </p:nvSpPr>
        <p:spPr bwMode="auto">
          <a:xfrm>
            <a:off x="792163" y="3600450"/>
            <a:ext cx="2071687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0" name="Oval 50"/>
          <p:cNvSpPr>
            <a:spLocks noChangeArrowheads="1"/>
          </p:cNvSpPr>
          <p:nvPr/>
        </p:nvSpPr>
        <p:spPr bwMode="auto">
          <a:xfrm>
            <a:off x="322263" y="3090863"/>
            <a:ext cx="3011487" cy="296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1" name="Oval 51"/>
          <p:cNvSpPr>
            <a:spLocks noChangeArrowheads="1"/>
          </p:cNvSpPr>
          <p:nvPr/>
        </p:nvSpPr>
        <p:spPr bwMode="auto">
          <a:xfrm>
            <a:off x="-195263" y="2581275"/>
            <a:ext cx="4048126" cy="3981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" name="Oval 52"/>
          <p:cNvSpPr>
            <a:spLocks noChangeArrowheads="1"/>
          </p:cNvSpPr>
          <p:nvPr/>
        </p:nvSpPr>
        <p:spPr bwMode="auto">
          <a:xfrm>
            <a:off x="-666750" y="2117725"/>
            <a:ext cx="4989513" cy="49085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3" name="Oval 53"/>
          <p:cNvSpPr>
            <a:spLocks noChangeArrowheads="1"/>
          </p:cNvSpPr>
          <p:nvPr/>
        </p:nvSpPr>
        <p:spPr bwMode="auto">
          <a:xfrm>
            <a:off x="-1136650" y="1562100"/>
            <a:ext cx="5929313" cy="6019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4" name="Oval 54"/>
          <p:cNvSpPr>
            <a:spLocks noChangeArrowheads="1"/>
          </p:cNvSpPr>
          <p:nvPr/>
        </p:nvSpPr>
        <p:spPr bwMode="auto">
          <a:xfrm>
            <a:off x="-1654175" y="1100138"/>
            <a:ext cx="6964363" cy="69437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5" name="Oval 55"/>
          <p:cNvSpPr>
            <a:spLocks noChangeArrowheads="1"/>
          </p:cNvSpPr>
          <p:nvPr/>
        </p:nvSpPr>
        <p:spPr bwMode="auto">
          <a:xfrm>
            <a:off x="-2171700" y="636588"/>
            <a:ext cx="8001000" cy="78708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6" name="Text Box 56"/>
          <p:cNvSpPr txBox="1">
            <a:spLocks noChangeArrowheads="1"/>
          </p:cNvSpPr>
          <p:nvPr/>
        </p:nvSpPr>
        <p:spPr bwMode="auto">
          <a:xfrm>
            <a:off x="1143000" y="3657600"/>
            <a:ext cx="146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Frequency f</a:t>
            </a:r>
            <a:r>
              <a:rPr lang="en-US" baseline="-25000"/>
              <a:t>s</a:t>
            </a:r>
            <a:endParaRPr lang="en-US"/>
          </a:p>
        </p:txBody>
      </p:sp>
      <p:sp>
        <p:nvSpPr>
          <p:cNvPr id="17" name="Text Box 57"/>
          <p:cNvSpPr txBox="1">
            <a:spLocks noChangeArrowheads="1"/>
          </p:cNvSpPr>
          <p:nvPr/>
        </p:nvSpPr>
        <p:spPr bwMode="auto">
          <a:xfrm>
            <a:off x="6477000" y="37338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Frequency </a:t>
            </a:r>
            <a:r>
              <a:rPr lang="en-US" dirty="0" err="1"/>
              <a:t>f</a:t>
            </a:r>
            <a:r>
              <a:rPr lang="en-US" baseline="-25000" dirty="0" err="1"/>
              <a:t>o</a:t>
            </a:r>
            <a:endParaRPr lang="en-US" dirty="0"/>
          </a:p>
        </p:txBody>
      </p:sp>
      <p:sp>
        <p:nvSpPr>
          <p:cNvPr id="18" name="Text Box 58"/>
          <p:cNvSpPr txBox="1">
            <a:spLocks noChangeArrowheads="1"/>
          </p:cNvSpPr>
          <p:nvPr/>
        </p:nvSpPr>
        <p:spPr bwMode="auto">
          <a:xfrm>
            <a:off x="5775325" y="1560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19" name="Object 59"/>
          <p:cNvGraphicFramePr>
            <a:graphicFrameLocks noChangeAspect="1"/>
          </p:cNvGraphicFramePr>
          <p:nvPr/>
        </p:nvGraphicFramePr>
        <p:xfrm>
          <a:off x="6019800" y="1371600"/>
          <a:ext cx="2209800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5" imgW="457200" imgH="228600" progId="Equation.DSMT4">
                  <p:embed/>
                </p:oleObj>
              </mc:Choice>
              <mc:Fallback>
                <p:oleObj name="Equation" r:id="rId5" imgW="457200" imgH="2286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1371600"/>
                        <a:ext cx="2209800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Line 61"/>
          <p:cNvSpPr>
            <a:spLocks noChangeShapeType="1"/>
          </p:cNvSpPr>
          <p:nvPr/>
        </p:nvSpPr>
        <p:spPr bwMode="auto">
          <a:xfrm>
            <a:off x="3886200" y="43434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21" name="Text Box 62"/>
          <p:cNvSpPr txBox="1">
            <a:spLocks noChangeArrowheads="1"/>
          </p:cNvSpPr>
          <p:nvPr/>
        </p:nvSpPr>
        <p:spPr bwMode="auto">
          <a:xfrm>
            <a:off x="4098925" y="3694113"/>
            <a:ext cx="1219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V=340m/s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9775" y="1285860"/>
            <a:ext cx="51244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9" y="1285860"/>
            <a:ext cx="4286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7097" y="1142984"/>
            <a:ext cx="6381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Arrow Connector 6"/>
          <p:cNvCxnSpPr/>
          <p:nvPr/>
        </p:nvCxnSpPr>
        <p:spPr>
          <a:xfrm>
            <a:off x="2000232" y="1214422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928794" y="78579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10.0 ms</a:t>
            </a:r>
            <a:r>
              <a:rPr lang="en-NZ" baseline="30000" dirty="0" smtClean="0"/>
              <a:t>-1</a:t>
            </a:r>
            <a:endParaRPr lang="en-NZ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7643834" y="1214422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Stationary observer</a:t>
            </a:r>
            <a:endParaRPr lang="en-NZ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857752" y="1214422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86314" y="78579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340 ms</a:t>
            </a:r>
            <a:r>
              <a:rPr lang="en-NZ" baseline="30000" dirty="0" smtClean="0"/>
              <a:t>-1</a:t>
            </a:r>
            <a:endParaRPr lang="en-NZ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1500166" y="178592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f= 400Hz</a:t>
            </a:r>
            <a:endParaRPr lang="en-NZ" dirty="0"/>
          </a:p>
        </p:txBody>
      </p:sp>
      <p:sp>
        <p:nvSpPr>
          <p:cNvPr id="13" name="TextBox 12"/>
          <p:cNvSpPr txBox="1"/>
          <p:nvPr/>
        </p:nvSpPr>
        <p:spPr>
          <a:xfrm>
            <a:off x="642910" y="2485345"/>
            <a:ext cx="81439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/>
              <a:t>Two separate and independent speeds here:</a:t>
            </a:r>
          </a:p>
          <a:p>
            <a:r>
              <a:rPr lang="en-NZ" sz="2000" dirty="0" smtClean="0"/>
              <a:t>The speed of the speaker and the speed of the sound waves through the air.</a:t>
            </a:r>
          </a:p>
          <a:p>
            <a:r>
              <a:rPr lang="en-NZ" sz="2000" dirty="0" smtClean="0"/>
              <a:t>The motion of the speaker does not affect the  air medium.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1472" y="3857628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speaker on for 1 sec , no moving</a:t>
            </a:r>
            <a:endParaRPr lang="en-NZ" dirty="0"/>
          </a:p>
        </p:txBody>
      </p:sp>
      <p:grpSp>
        <p:nvGrpSpPr>
          <p:cNvPr id="19" name="Group 18"/>
          <p:cNvGrpSpPr/>
          <p:nvPr/>
        </p:nvGrpSpPr>
        <p:grpSpPr>
          <a:xfrm>
            <a:off x="2571736" y="3857628"/>
            <a:ext cx="5143536" cy="590550"/>
            <a:chOff x="2643174" y="4195772"/>
            <a:chExt cx="5143536" cy="59055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62260" y="4195772"/>
              <a:ext cx="5124450" cy="590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Flowchart: Connector 16"/>
            <p:cNvSpPr/>
            <p:nvPr/>
          </p:nvSpPr>
          <p:spPr>
            <a:xfrm>
              <a:off x="2643174" y="4429132"/>
              <a:ext cx="45719" cy="71438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8" name="Flowchart: Connector 17"/>
            <p:cNvSpPr/>
            <p:nvPr/>
          </p:nvSpPr>
          <p:spPr>
            <a:xfrm>
              <a:off x="7572357" y="4449054"/>
              <a:ext cx="45719" cy="71438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500430" y="4500570"/>
            <a:ext cx="4224366" cy="590550"/>
            <a:chOff x="2643174" y="4195772"/>
            <a:chExt cx="5143536" cy="590550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62260" y="4195772"/>
              <a:ext cx="5124450" cy="590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Flowchart: Connector 21"/>
            <p:cNvSpPr/>
            <p:nvPr/>
          </p:nvSpPr>
          <p:spPr>
            <a:xfrm>
              <a:off x="2643174" y="4429132"/>
              <a:ext cx="45719" cy="71438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3" name="Flowchart: Connector 22"/>
            <p:cNvSpPr/>
            <p:nvPr/>
          </p:nvSpPr>
          <p:spPr>
            <a:xfrm>
              <a:off x="7572357" y="4449054"/>
              <a:ext cx="45719" cy="71438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715272" y="4000504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Front of wave</a:t>
            </a:r>
            <a:endParaRPr lang="en-NZ" dirty="0"/>
          </a:p>
        </p:txBody>
      </p:sp>
      <p:sp>
        <p:nvSpPr>
          <p:cNvPr id="25" name="TextBox 24"/>
          <p:cNvSpPr txBox="1"/>
          <p:nvPr/>
        </p:nvSpPr>
        <p:spPr>
          <a:xfrm>
            <a:off x="1643042" y="4500570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speaker on for 1 sec , moving</a:t>
            </a:r>
            <a:endParaRPr lang="en-NZ" dirty="0"/>
          </a:p>
        </p:txBody>
      </p:sp>
      <p:sp>
        <p:nvSpPr>
          <p:cNvPr id="26" name="TextBox 25"/>
          <p:cNvSpPr txBox="1"/>
          <p:nvPr/>
        </p:nvSpPr>
        <p:spPr>
          <a:xfrm>
            <a:off x="642910" y="5357826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What has happened to the wavelength? </a:t>
            </a:r>
          </a:p>
          <a:p>
            <a:r>
              <a:rPr lang="en-NZ" sz="2400" dirty="0" smtClean="0"/>
              <a:t>What has happened to the wave speed?</a:t>
            </a:r>
          </a:p>
          <a:p>
            <a:r>
              <a:rPr lang="en-NZ" sz="2400" dirty="0" smtClean="0"/>
              <a:t>What has happened to the frequency?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785794"/>
            <a:ext cx="235745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new wavelength:</a:t>
            </a:r>
          </a:p>
          <a:p>
            <a:endParaRPr lang="en-NZ" sz="2400" dirty="0" smtClean="0"/>
          </a:p>
          <a:p>
            <a:r>
              <a:rPr lang="en-NZ" sz="2400" dirty="0" smtClean="0"/>
              <a:t>new frequency: </a:t>
            </a:r>
          </a:p>
          <a:p>
            <a:endParaRPr lang="en-NZ" sz="2400" dirty="0" smtClean="0"/>
          </a:p>
          <a:p>
            <a:endParaRPr lang="en-NZ" sz="2400" dirty="0" smtClean="0"/>
          </a:p>
          <a:p>
            <a:r>
              <a:rPr lang="en-NZ" sz="2400" dirty="0" smtClean="0"/>
              <a:t>formula:</a:t>
            </a:r>
          </a:p>
          <a:p>
            <a:endParaRPr lang="en-NZ" sz="2400" dirty="0" smtClean="0"/>
          </a:p>
          <a:p>
            <a:endParaRPr lang="en-NZ" sz="2400" dirty="0" smtClean="0"/>
          </a:p>
          <a:p>
            <a:r>
              <a:rPr lang="en-NZ" sz="2400" dirty="0" smtClean="0"/>
              <a:t>When do you use the positive sign on the bottom? </a:t>
            </a:r>
            <a:endParaRPr lang="en-NZ" sz="2400" dirty="0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3357554" y="714356"/>
          <a:ext cx="1214446" cy="579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Equation" r:id="rId3" imgW="825480" imgH="393480" progId="Equation.3">
                  <p:embed/>
                </p:oleObj>
              </mc:Choice>
              <mc:Fallback>
                <p:oleObj name="Equation" r:id="rId3" imgW="82548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54" y="714356"/>
                        <a:ext cx="1214446" cy="5791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86380" y="2928934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err="1" smtClean="0"/>
              <a:t>V</a:t>
            </a:r>
            <a:r>
              <a:rPr lang="en-NZ" baseline="-25000" dirty="0" err="1" smtClean="0"/>
              <a:t>w</a:t>
            </a:r>
            <a:r>
              <a:rPr lang="en-NZ" dirty="0" smtClean="0"/>
              <a:t> =wave speed</a:t>
            </a:r>
          </a:p>
          <a:p>
            <a:r>
              <a:rPr lang="en-NZ" dirty="0" smtClean="0"/>
              <a:t>V</a:t>
            </a:r>
            <a:r>
              <a:rPr lang="en-NZ" baseline="-25000" dirty="0" smtClean="0"/>
              <a:t>s</a:t>
            </a:r>
            <a:r>
              <a:rPr lang="en-NZ" dirty="0" smtClean="0"/>
              <a:t>=source speed</a:t>
            </a:r>
            <a:endParaRPr lang="en-NZ" dirty="0"/>
          </a:p>
        </p:txBody>
      </p:sp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3000364" y="1428736"/>
          <a:ext cx="5702616" cy="1214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Equation" r:id="rId5" imgW="2743200" imgH="583920" progId="Equation.3">
                  <p:embed/>
                </p:oleObj>
              </mc:Choice>
              <mc:Fallback>
                <p:oleObj name="Equation" r:id="rId5" imgW="2743200" imgH="58392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64" y="1428736"/>
                        <a:ext cx="5702616" cy="12144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4220451"/>
              </p:ext>
            </p:extLst>
          </p:nvPr>
        </p:nvGraphicFramePr>
        <p:xfrm>
          <a:off x="2771800" y="2459389"/>
          <a:ext cx="2231752" cy="1115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Equation" r:id="rId7" imgW="863280" imgH="431640" progId="Equation.3">
                  <p:embed/>
                </p:oleObj>
              </mc:Choice>
              <mc:Fallback>
                <p:oleObj name="Equation" r:id="rId7" imgW="8632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71800" y="2459389"/>
                        <a:ext cx="2231752" cy="11158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Sound source moving toward observer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Line 3"/>
          <p:cNvSpPr>
            <a:spLocks noChangeShapeType="1"/>
          </p:cNvSpPr>
          <p:nvPr/>
        </p:nvSpPr>
        <p:spPr bwMode="auto">
          <a:xfrm>
            <a:off x="762000" y="49530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pic>
        <p:nvPicPr>
          <p:cNvPr id="4" name="Picture 4" descr="MCj038714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267200"/>
            <a:ext cx="488950" cy="685800"/>
          </a:xfrm>
          <a:prstGeom prst="rect">
            <a:avLst/>
          </a:prstGeom>
          <a:noFill/>
        </p:spPr>
      </p:pic>
      <p:pic>
        <p:nvPicPr>
          <p:cNvPr id="5" name="Picture 5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221163"/>
            <a:ext cx="1066800" cy="703262"/>
          </a:xfrm>
          <a:prstGeom prst="rect">
            <a:avLst/>
          </a:prstGeom>
          <a:noFill/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66800" y="5181600"/>
            <a:ext cx="869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source</a:t>
            </a:r>
          </a:p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324600" y="5181600"/>
            <a:ext cx="1136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observer </a:t>
            </a:r>
          </a:p>
          <a:p>
            <a:r>
              <a:rPr lang="en-US"/>
              <a:t>at rest</a:t>
            </a: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1295400" y="4038600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792163" y="3600450"/>
            <a:ext cx="2071687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322263" y="3090863"/>
            <a:ext cx="3011487" cy="296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-195263" y="2581275"/>
            <a:ext cx="4048126" cy="3981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-666750" y="2117725"/>
            <a:ext cx="4989513" cy="49085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   </a:t>
            </a:r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-1136650" y="1562100"/>
            <a:ext cx="5929313" cy="6019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-1654175" y="1100138"/>
            <a:ext cx="6964363" cy="69437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-2171700" y="636588"/>
            <a:ext cx="8001000" cy="78708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2438400" y="3962400"/>
            <a:ext cx="146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Frequency f</a:t>
            </a:r>
            <a:r>
              <a:rPr lang="en-US" baseline="-25000"/>
              <a:t>s</a:t>
            </a:r>
            <a:endParaRPr lang="en-US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6477000" y="37338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Frequency f</a:t>
            </a:r>
            <a:r>
              <a:rPr lang="en-US" baseline="-25000"/>
              <a:t>o</a:t>
            </a:r>
            <a:endParaRPr lang="en-US"/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5775325" y="1560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19" name="Object 19"/>
          <p:cNvGraphicFramePr>
            <a:graphicFrameLocks noChangeAspect="1"/>
          </p:cNvGraphicFramePr>
          <p:nvPr/>
        </p:nvGraphicFramePr>
        <p:xfrm>
          <a:off x="6019800" y="1371600"/>
          <a:ext cx="2209800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Equation" r:id="rId5" imgW="457200" imgH="228600" progId="Equation.DSMT4">
                  <p:embed/>
                </p:oleObj>
              </mc:Choice>
              <mc:Fallback>
                <p:oleObj name="Equation" r:id="rId5" imgW="457200" imgH="2286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1371600"/>
                        <a:ext cx="2209800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22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4267200"/>
            <a:ext cx="1066800" cy="703263"/>
          </a:xfrm>
          <a:prstGeom prst="rect">
            <a:avLst/>
          </a:prstGeom>
          <a:noFill/>
        </p:spPr>
      </p:pic>
      <p:sp>
        <p:nvSpPr>
          <p:cNvPr id="21" name="Oval 23"/>
          <p:cNvSpPr>
            <a:spLocks noChangeArrowheads="1"/>
          </p:cNvSpPr>
          <p:nvPr/>
        </p:nvSpPr>
        <p:spPr bwMode="auto">
          <a:xfrm>
            <a:off x="1600200" y="4084638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2" name="Oval 24"/>
          <p:cNvSpPr>
            <a:spLocks noChangeArrowheads="1"/>
          </p:cNvSpPr>
          <p:nvPr/>
        </p:nvSpPr>
        <p:spPr bwMode="auto">
          <a:xfrm>
            <a:off x="1173163" y="3600450"/>
            <a:ext cx="2071687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23" name="Picture 25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4267200"/>
            <a:ext cx="1066800" cy="703263"/>
          </a:xfrm>
          <a:prstGeom prst="rect">
            <a:avLst/>
          </a:prstGeom>
          <a:noFill/>
        </p:spPr>
      </p:pic>
      <p:sp>
        <p:nvSpPr>
          <p:cNvPr id="24" name="Oval 26"/>
          <p:cNvSpPr>
            <a:spLocks noChangeArrowheads="1"/>
          </p:cNvSpPr>
          <p:nvPr/>
        </p:nvSpPr>
        <p:spPr bwMode="auto">
          <a:xfrm>
            <a:off x="1981200" y="4084638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5" name="Oval 27"/>
          <p:cNvSpPr>
            <a:spLocks noChangeArrowheads="1"/>
          </p:cNvSpPr>
          <p:nvPr/>
        </p:nvSpPr>
        <p:spPr bwMode="auto">
          <a:xfrm>
            <a:off x="703263" y="3090863"/>
            <a:ext cx="3011487" cy="296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6" name="Oval 28"/>
          <p:cNvSpPr>
            <a:spLocks noChangeArrowheads="1"/>
          </p:cNvSpPr>
          <p:nvPr/>
        </p:nvSpPr>
        <p:spPr bwMode="auto">
          <a:xfrm>
            <a:off x="1554163" y="3600450"/>
            <a:ext cx="2071687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27" name="Picture 29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4267200"/>
            <a:ext cx="1066800" cy="703263"/>
          </a:xfrm>
          <a:prstGeom prst="rect">
            <a:avLst/>
          </a:prstGeom>
          <a:noFill/>
        </p:spPr>
      </p:pic>
      <p:sp>
        <p:nvSpPr>
          <p:cNvPr id="28" name="Oval 30"/>
          <p:cNvSpPr>
            <a:spLocks noChangeArrowheads="1"/>
          </p:cNvSpPr>
          <p:nvPr/>
        </p:nvSpPr>
        <p:spPr bwMode="auto">
          <a:xfrm>
            <a:off x="2362200" y="4084638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9" name="Oval 31"/>
          <p:cNvSpPr>
            <a:spLocks noChangeArrowheads="1"/>
          </p:cNvSpPr>
          <p:nvPr/>
        </p:nvSpPr>
        <p:spPr bwMode="auto">
          <a:xfrm>
            <a:off x="185738" y="2581275"/>
            <a:ext cx="4048125" cy="3981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0" name="Oval 32"/>
          <p:cNvSpPr>
            <a:spLocks noChangeArrowheads="1"/>
          </p:cNvSpPr>
          <p:nvPr/>
        </p:nvSpPr>
        <p:spPr bwMode="auto">
          <a:xfrm>
            <a:off x="1084263" y="3090863"/>
            <a:ext cx="3011487" cy="296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1" name="Oval 33"/>
          <p:cNvSpPr>
            <a:spLocks noChangeArrowheads="1"/>
          </p:cNvSpPr>
          <p:nvPr/>
        </p:nvSpPr>
        <p:spPr bwMode="auto">
          <a:xfrm>
            <a:off x="1935163" y="3600450"/>
            <a:ext cx="2071687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2" name="Picture 34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4267200"/>
            <a:ext cx="1066800" cy="703263"/>
          </a:xfrm>
          <a:prstGeom prst="rect">
            <a:avLst/>
          </a:prstGeom>
          <a:noFill/>
        </p:spPr>
      </p:pic>
      <p:sp>
        <p:nvSpPr>
          <p:cNvPr id="33" name="Oval 35"/>
          <p:cNvSpPr>
            <a:spLocks noChangeArrowheads="1"/>
          </p:cNvSpPr>
          <p:nvPr/>
        </p:nvSpPr>
        <p:spPr bwMode="auto">
          <a:xfrm>
            <a:off x="2743200" y="4084638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4" name="Oval 36"/>
          <p:cNvSpPr>
            <a:spLocks noChangeArrowheads="1"/>
          </p:cNvSpPr>
          <p:nvPr/>
        </p:nvSpPr>
        <p:spPr bwMode="auto">
          <a:xfrm>
            <a:off x="-361950" y="2117725"/>
            <a:ext cx="4989513" cy="49085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   </a:t>
            </a:r>
          </a:p>
        </p:txBody>
      </p:sp>
      <p:sp>
        <p:nvSpPr>
          <p:cNvPr id="35" name="Oval 37"/>
          <p:cNvSpPr>
            <a:spLocks noChangeArrowheads="1"/>
          </p:cNvSpPr>
          <p:nvPr/>
        </p:nvSpPr>
        <p:spPr bwMode="auto">
          <a:xfrm>
            <a:off x="490538" y="2581275"/>
            <a:ext cx="4048125" cy="3981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6" name="Oval 38"/>
          <p:cNvSpPr>
            <a:spLocks noChangeArrowheads="1"/>
          </p:cNvSpPr>
          <p:nvPr/>
        </p:nvSpPr>
        <p:spPr bwMode="auto">
          <a:xfrm>
            <a:off x="1389063" y="3090863"/>
            <a:ext cx="3011487" cy="296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7" name="Oval 39"/>
          <p:cNvSpPr>
            <a:spLocks noChangeArrowheads="1"/>
          </p:cNvSpPr>
          <p:nvPr/>
        </p:nvSpPr>
        <p:spPr bwMode="auto">
          <a:xfrm>
            <a:off x="2239963" y="3600450"/>
            <a:ext cx="2071687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8" name="Picture 40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4267200"/>
            <a:ext cx="1066800" cy="703263"/>
          </a:xfrm>
          <a:prstGeom prst="rect">
            <a:avLst/>
          </a:prstGeom>
          <a:noFill/>
        </p:spPr>
      </p:pic>
      <p:sp>
        <p:nvSpPr>
          <p:cNvPr id="39" name="Oval 41"/>
          <p:cNvSpPr>
            <a:spLocks noChangeArrowheads="1"/>
          </p:cNvSpPr>
          <p:nvPr/>
        </p:nvSpPr>
        <p:spPr bwMode="auto">
          <a:xfrm>
            <a:off x="3048000" y="4084638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0" name="Oval 42"/>
          <p:cNvSpPr>
            <a:spLocks noChangeArrowheads="1"/>
          </p:cNvSpPr>
          <p:nvPr/>
        </p:nvSpPr>
        <p:spPr bwMode="auto">
          <a:xfrm>
            <a:off x="-908050" y="1562100"/>
            <a:ext cx="5929313" cy="6019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1" name="Oval 43"/>
          <p:cNvSpPr>
            <a:spLocks noChangeArrowheads="1"/>
          </p:cNvSpPr>
          <p:nvPr/>
        </p:nvSpPr>
        <p:spPr bwMode="auto">
          <a:xfrm>
            <a:off x="-133350" y="2117725"/>
            <a:ext cx="4989513" cy="49085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   </a:t>
            </a:r>
          </a:p>
        </p:txBody>
      </p:sp>
      <p:sp>
        <p:nvSpPr>
          <p:cNvPr id="42" name="Oval 44"/>
          <p:cNvSpPr>
            <a:spLocks noChangeArrowheads="1"/>
          </p:cNvSpPr>
          <p:nvPr/>
        </p:nvSpPr>
        <p:spPr bwMode="auto">
          <a:xfrm>
            <a:off x="719138" y="2581275"/>
            <a:ext cx="4048125" cy="3981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3" name="Oval 45"/>
          <p:cNvSpPr>
            <a:spLocks noChangeArrowheads="1"/>
          </p:cNvSpPr>
          <p:nvPr/>
        </p:nvSpPr>
        <p:spPr bwMode="auto">
          <a:xfrm>
            <a:off x="1617663" y="3090863"/>
            <a:ext cx="3011487" cy="296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4" name="Oval 46"/>
          <p:cNvSpPr>
            <a:spLocks noChangeArrowheads="1"/>
          </p:cNvSpPr>
          <p:nvPr/>
        </p:nvSpPr>
        <p:spPr bwMode="auto">
          <a:xfrm>
            <a:off x="2468563" y="3600450"/>
            <a:ext cx="2071687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45" name="Picture 47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4267200"/>
            <a:ext cx="1066800" cy="703263"/>
          </a:xfrm>
          <a:prstGeom prst="rect">
            <a:avLst/>
          </a:prstGeom>
          <a:noFill/>
        </p:spPr>
      </p:pic>
      <p:sp>
        <p:nvSpPr>
          <p:cNvPr id="46" name="Oval 48"/>
          <p:cNvSpPr>
            <a:spLocks noChangeArrowheads="1"/>
          </p:cNvSpPr>
          <p:nvPr/>
        </p:nvSpPr>
        <p:spPr bwMode="auto">
          <a:xfrm>
            <a:off x="3276600" y="4084638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7" name="Oval 49"/>
          <p:cNvSpPr>
            <a:spLocks noChangeArrowheads="1"/>
          </p:cNvSpPr>
          <p:nvPr/>
        </p:nvSpPr>
        <p:spPr bwMode="auto">
          <a:xfrm>
            <a:off x="-1362627" y="1100138"/>
            <a:ext cx="6964363" cy="69437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8" name="Oval 50"/>
          <p:cNvSpPr>
            <a:spLocks noChangeArrowheads="1"/>
          </p:cNvSpPr>
          <p:nvPr/>
        </p:nvSpPr>
        <p:spPr bwMode="auto">
          <a:xfrm>
            <a:off x="-603250" y="1562100"/>
            <a:ext cx="5929313" cy="6019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9" name="Oval 51"/>
          <p:cNvSpPr>
            <a:spLocks noChangeArrowheads="1"/>
          </p:cNvSpPr>
          <p:nvPr/>
        </p:nvSpPr>
        <p:spPr bwMode="auto">
          <a:xfrm>
            <a:off x="171450" y="2117725"/>
            <a:ext cx="4989513" cy="49085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   </a:t>
            </a:r>
          </a:p>
        </p:txBody>
      </p:sp>
      <p:sp>
        <p:nvSpPr>
          <p:cNvPr id="50" name="Oval 52"/>
          <p:cNvSpPr>
            <a:spLocks noChangeArrowheads="1"/>
          </p:cNvSpPr>
          <p:nvPr/>
        </p:nvSpPr>
        <p:spPr bwMode="auto">
          <a:xfrm>
            <a:off x="1023938" y="2581275"/>
            <a:ext cx="4048125" cy="3981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1" name="Oval 53"/>
          <p:cNvSpPr>
            <a:spLocks noChangeArrowheads="1"/>
          </p:cNvSpPr>
          <p:nvPr/>
        </p:nvSpPr>
        <p:spPr bwMode="auto">
          <a:xfrm>
            <a:off x="1905000" y="3124200"/>
            <a:ext cx="3011488" cy="296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2" name="Oval 54"/>
          <p:cNvSpPr>
            <a:spLocks noChangeArrowheads="1"/>
          </p:cNvSpPr>
          <p:nvPr/>
        </p:nvSpPr>
        <p:spPr bwMode="auto">
          <a:xfrm>
            <a:off x="2773363" y="3600450"/>
            <a:ext cx="2071687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53" name="Picture 55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4267200"/>
            <a:ext cx="1066800" cy="703263"/>
          </a:xfrm>
          <a:prstGeom prst="rect">
            <a:avLst/>
          </a:prstGeom>
          <a:noFill/>
        </p:spPr>
      </p:pic>
      <p:sp>
        <p:nvSpPr>
          <p:cNvPr id="54" name="Oval 56"/>
          <p:cNvSpPr>
            <a:spLocks noChangeArrowheads="1"/>
          </p:cNvSpPr>
          <p:nvPr/>
        </p:nvSpPr>
        <p:spPr bwMode="auto">
          <a:xfrm>
            <a:off x="3581400" y="4084638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55" name="Text Box 57"/>
          <p:cNvSpPr txBox="1">
            <a:spLocks noChangeArrowheads="1"/>
          </p:cNvSpPr>
          <p:nvPr/>
        </p:nvSpPr>
        <p:spPr bwMode="auto">
          <a:xfrm>
            <a:off x="5927725" y="2474913"/>
            <a:ext cx="23304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Observer hears </a:t>
            </a:r>
          </a:p>
          <a:p>
            <a:r>
              <a:rPr lang="en-US"/>
              <a:t>increased pitch</a:t>
            </a:r>
          </a:p>
          <a:p>
            <a:r>
              <a:rPr lang="en-US"/>
              <a:t>(shorter wave length)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9" grpId="0" animBg="1"/>
      <p:bldP spid="9" grpId="1" animBg="1"/>
      <p:bldP spid="10" grpId="0" animBg="1"/>
      <p:bldP spid="10" grpId="1" animBg="1"/>
      <p:bldP spid="10" grpId="2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6" grpId="0"/>
      <p:bldP spid="17" grpId="0"/>
      <p:bldP spid="21" grpId="0" animBg="1"/>
      <p:bldP spid="21" grpId="1" animBg="1"/>
      <p:bldP spid="22" grpId="0" animBg="1"/>
      <p:bldP spid="22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6" grpId="0" animBg="1"/>
      <p:bldP spid="46" grpId="1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4" grpId="0" animBg="1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Sound source moving away from observer</a:t>
            </a: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762000" y="4953000"/>
            <a:ext cx="807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pic>
        <p:nvPicPr>
          <p:cNvPr id="12292" name="Picture 4" descr="MCj038714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267200"/>
            <a:ext cx="488950" cy="685800"/>
          </a:xfrm>
          <a:prstGeom prst="rect">
            <a:avLst/>
          </a:prstGeom>
          <a:noFill/>
        </p:spPr>
      </p:pic>
      <p:pic>
        <p:nvPicPr>
          <p:cNvPr id="12293" name="Picture 5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4221163"/>
            <a:ext cx="1066800" cy="703262"/>
          </a:xfrm>
          <a:prstGeom prst="rect">
            <a:avLst/>
          </a:prstGeom>
          <a:noFill/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477000" y="5257800"/>
            <a:ext cx="869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source</a:t>
            </a:r>
          </a:p>
          <a:p>
            <a:endParaRPr lang="en-US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09600" y="5105400"/>
            <a:ext cx="1136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observer </a:t>
            </a:r>
          </a:p>
          <a:p>
            <a:r>
              <a:rPr lang="en-US"/>
              <a:t>at rest</a:t>
            </a:r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4724400" y="4038600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4221163" y="3600450"/>
            <a:ext cx="2071687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3751263" y="3090863"/>
            <a:ext cx="3011487" cy="296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3233738" y="2581275"/>
            <a:ext cx="4048125" cy="3981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00" name="Oval 12"/>
          <p:cNvSpPr>
            <a:spLocks noChangeArrowheads="1"/>
          </p:cNvSpPr>
          <p:nvPr/>
        </p:nvSpPr>
        <p:spPr bwMode="auto">
          <a:xfrm>
            <a:off x="2762250" y="2117725"/>
            <a:ext cx="4989513" cy="49085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   </a:t>
            </a:r>
          </a:p>
        </p:txBody>
      </p:sp>
      <p:sp>
        <p:nvSpPr>
          <p:cNvPr id="12301" name="Oval 13"/>
          <p:cNvSpPr>
            <a:spLocks noChangeArrowheads="1"/>
          </p:cNvSpPr>
          <p:nvPr/>
        </p:nvSpPr>
        <p:spPr bwMode="auto">
          <a:xfrm>
            <a:off x="2292350" y="1562100"/>
            <a:ext cx="5929313" cy="6019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02" name="Oval 14"/>
          <p:cNvSpPr>
            <a:spLocks noChangeArrowheads="1"/>
          </p:cNvSpPr>
          <p:nvPr/>
        </p:nvSpPr>
        <p:spPr bwMode="auto">
          <a:xfrm>
            <a:off x="1774825" y="1100138"/>
            <a:ext cx="6964363" cy="69437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03" name="Oval 15"/>
          <p:cNvSpPr>
            <a:spLocks noChangeArrowheads="1"/>
          </p:cNvSpPr>
          <p:nvPr/>
        </p:nvSpPr>
        <p:spPr bwMode="auto">
          <a:xfrm>
            <a:off x="1257300" y="636588"/>
            <a:ext cx="8001000" cy="78708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5867400" y="3962400"/>
            <a:ext cx="146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Frequency f</a:t>
            </a:r>
            <a:r>
              <a:rPr lang="en-US" baseline="-25000"/>
              <a:t>s</a:t>
            </a:r>
            <a:endParaRPr lang="en-US"/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228600" y="38862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Frequency f</a:t>
            </a:r>
            <a:r>
              <a:rPr lang="en-US" baseline="-25000"/>
              <a:t>o</a:t>
            </a:r>
            <a:endParaRPr lang="en-US"/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9204325" y="1560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12307" name="Object 19"/>
          <p:cNvGraphicFramePr>
            <a:graphicFrameLocks noGrp="1" noChangeAspect="1"/>
          </p:cNvGraphicFramePr>
          <p:nvPr>
            <p:ph idx="1"/>
          </p:nvPr>
        </p:nvGraphicFramePr>
        <p:xfrm>
          <a:off x="457200" y="1371600"/>
          <a:ext cx="2209800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Equation" r:id="rId5" imgW="457200" imgH="228600" progId="Equation.DSMT4">
                  <p:embed/>
                </p:oleObj>
              </mc:Choice>
              <mc:Fallback>
                <p:oleObj name="Equation" r:id="rId5" imgW="457200" imgH="2286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371600"/>
                        <a:ext cx="2209800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308" name="Picture 20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4267200"/>
            <a:ext cx="1066800" cy="703263"/>
          </a:xfrm>
          <a:prstGeom prst="rect">
            <a:avLst/>
          </a:prstGeom>
          <a:noFill/>
        </p:spPr>
      </p:pic>
      <p:sp>
        <p:nvSpPr>
          <p:cNvPr id="12309" name="Oval 21"/>
          <p:cNvSpPr>
            <a:spLocks noChangeArrowheads="1"/>
          </p:cNvSpPr>
          <p:nvPr/>
        </p:nvSpPr>
        <p:spPr bwMode="auto">
          <a:xfrm>
            <a:off x="5029200" y="4084638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10" name="Oval 22"/>
          <p:cNvSpPr>
            <a:spLocks noChangeArrowheads="1"/>
          </p:cNvSpPr>
          <p:nvPr/>
        </p:nvSpPr>
        <p:spPr bwMode="auto">
          <a:xfrm>
            <a:off x="4602163" y="3600450"/>
            <a:ext cx="2071687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12311" name="Picture 23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4267200"/>
            <a:ext cx="1066800" cy="703263"/>
          </a:xfrm>
          <a:prstGeom prst="rect">
            <a:avLst/>
          </a:prstGeom>
          <a:noFill/>
        </p:spPr>
      </p:pic>
      <p:sp>
        <p:nvSpPr>
          <p:cNvPr id="12312" name="Oval 24"/>
          <p:cNvSpPr>
            <a:spLocks noChangeArrowheads="1"/>
          </p:cNvSpPr>
          <p:nvPr/>
        </p:nvSpPr>
        <p:spPr bwMode="auto">
          <a:xfrm>
            <a:off x="5410200" y="4084638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13" name="Oval 25"/>
          <p:cNvSpPr>
            <a:spLocks noChangeArrowheads="1"/>
          </p:cNvSpPr>
          <p:nvPr/>
        </p:nvSpPr>
        <p:spPr bwMode="auto">
          <a:xfrm>
            <a:off x="4132263" y="3090863"/>
            <a:ext cx="3011487" cy="296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14" name="Oval 26"/>
          <p:cNvSpPr>
            <a:spLocks noChangeArrowheads="1"/>
          </p:cNvSpPr>
          <p:nvPr/>
        </p:nvSpPr>
        <p:spPr bwMode="auto">
          <a:xfrm>
            <a:off x="4983163" y="3600450"/>
            <a:ext cx="2071687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12315" name="Picture 27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4267200"/>
            <a:ext cx="1066800" cy="703263"/>
          </a:xfrm>
          <a:prstGeom prst="rect">
            <a:avLst/>
          </a:prstGeom>
          <a:noFill/>
        </p:spPr>
      </p:pic>
      <p:sp>
        <p:nvSpPr>
          <p:cNvPr id="12316" name="Oval 28"/>
          <p:cNvSpPr>
            <a:spLocks noChangeArrowheads="1"/>
          </p:cNvSpPr>
          <p:nvPr/>
        </p:nvSpPr>
        <p:spPr bwMode="auto">
          <a:xfrm>
            <a:off x="5791200" y="4084638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17" name="Oval 29"/>
          <p:cNvSpPr>
            <a:spLocks noChangeArrowheads="1"/>
          </p:cNvSpPr>
          <p:nvPr/>
        </p:nvSpPr>
        <p:spPr bwMode="auto">
          <a:xfrm>
            <a:off x="3614738" y="2581275"/>
            <a:ext cx="4048125" cy="3981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18" name="Oval 30"/>
          <p:cNvSpPr>
            <a:spLocks noChangeArrowheads="1"/>
          </p:cNvSpPr>
          <p:nvPr/>
        </p:nvSpPr>
        <p:spPr bwMode="auto">
          <a:xfrm>
            <a:off x="4513263" y="3090863"/>
            <a:ext cx="3011487" cy="296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19" name="Oval 31"/>
          <p:cNvSpPr>
            <a:spLocks noChangeArrowheads="1"/>
          </p:cNvSpPr>
          <p:nvPr/>
        </p:nvSpPr>
        <p:spPr bwMode="auto">
          <a:xfrm>
            <a:off x="5364163" y="3600450"/>
            <a:ext cx="2071687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12320" name="Picture 32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4267200"/>
            <a:ext cx="1066800" cy="703263"/>
          </a:xfrm>
          <a:prstGeom prst="rect">
            <a:avLst/>
          </a:prstGeom>
          <a:noFill/>
        </p:spPr>
      </p:pic>
      <p:sp>
        <p:nvSpPr>
          <p:cNvPr id="12321" name="Oval 33"/>
          <p:cNvSpPr>
            <a:spLocks noChangeArrowheads="1"/>
          </p:cNvSpPr>
          <p:nvPr/>
        </p:nvSpPr>
        <p:spPr bwMode="auto">
          <a:xfrm>
            <a:off x="6172200" y="4084638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22" name="Oval 34"/>
          <p:cNvSpPr>
            <a:spLocks noChangeArrowheads="1"/>
          </p:cNvSpPr>
          <p:nvPr/>
        </p:nvSpPr>
        <p:spPr bwMode="auto">
          <a:xfrm>
            <a:off x="3067050" y="2117725"/>
            <a:ext cx="4989513" cy="49085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   </a:t>
            </a:r>
          </a:p>
        </p:txBody>
      </p:sp>
      <p:sp>
        <p:nvSpPr>
          <p:cNvPr id="12323" name="Oval 35"/>
          <p:cNvSpPr>
            <a:spLocks noChangeArrowheads="1"/>
          </p:cNvSpPr>
          <p:nvPr/>
        </p:nvSpPr>
        <p:spPr bwMode="auto">
          <a:xfrm>
            <a:off x="3919538" y="2581275"/>
            <a:ext cx="4048125" cy="3981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24" name="Oval 36"/>
          <p:cNvSpPr>
            <a:spLocks noChangeArrowheads="1"/>
          </p:cNvSpPr>
          <p:nvPr/>
        </p:nvSpPr>
        <p:spPr bwMode="auto">
          <a:xfrm>
            <a:off x="4818063" y="3090863"/>
            <a:ext cx="3011487" cy="296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25" name="Oval 37"/>
          <p:cNvSpPr>
            <a:spLocks noChangeArrowheads="1"/>
          </p:cNvSpPr>
          <p:nvPr/>
        </p:nvSpPr>
        <p:spPr bwMode="auto">
          <a:xfrm>
            <a:off x="5638800" y="3581400"/>
            <a:ext cx="2071688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12326" name="Picture 38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4267200"/>
            <a:ext cx="1066800" cy="703263"/>
          </a:xfrm>
          <a:prstGeom prst="rect">
            <a:avLst/>
          </a:prstGeom>
          <a:noFill/>
        </p:spPr>
      </p:pic>
      <p:sp>
        <p:nvSpPr>
          <p:cNvPr id="12327" name="Oval 39"/>
          <p:cNvSpPr>
            <a:spLocks noChangeArrowheads="1"/>
          </p:cNvSpPr>
          <p:nvPr/>
        </p:nvSpPr>
        <p:spPr bwMode="auto">
          <a:xfrm>
            <a:off x="6477000" y="4084638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28" name="Oval 40"/>
          <p:cNvSpPr>
            <a:spLocks noChangeArrowheads="1"/>
          </p:cNvSpPr>
          <p:nvPr/>
        </p:nvSpPr>
        <p:spPr bwMode="auto">
          <a:xfrm>
            <a:off x="2520950" y="1562100"/>
            <a:ext cx="5929313" cy="6019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29" name="Oval 41"/>
          <p:cNvSpPr>
            <a:spLocks noChangeArrowheads="1"/>
          </p:cNvSpPr>
          <p:nvPr/>
        </p:nvSpPr>
        <p:spPr bwMode="auto">
          <a:xfrm>
            <a:off x="3295650" y="2117725"/>
            <a:ext cx="4989513" cy="49085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   </a:t>
            </a:r>
          </a:p>
        </p:txBody>
      </p:sp>
      <p:sp>
        <p:nvSpPr>
          <p:cNvPr id="12330" name="Oval 42"/>
          <p:cNvSpPr>
            <a:spLocks noChangeArrowheads="1"/>
          </p:cNvSpPr>
          <p:nvPr/>
        </p:nvSpPr>
        <p:spPr bwMode="auto">
          <a:xfrm>
            <a:off x="4148138" y="2581275"/>
            <a:ext cx="4048125" cy="3981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31" name="Oval 43"/>
          <p:cNvSpPr>
            <a:spLocks noChangeArrowheads="1"/>
          </p:cNvSpPr>
          <p:nvPr/>
        </p:nvSpPr>
        <p:spPr bwMode="auto">
          <a:xfrm>
            <a:off x="5046663" y="3090863"/>
            <a:ext cx="3011487" cy="296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32" name="Oval 44"/>
          <p:cNvSpPr>
            <a:spLocks noChangeArrowheads="1"/>
          </p:cNvSpPr>
          <p:nvPr/>
        </p:nvSpPr>
        <p:spPr bwMode="auto">
          <a:xfrm>
            <a:off x="5897563" y="3600450"/>
            <a:ext cx="2071687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12333" name="Picture 45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4267200"/>
            <a:ext cx="1066800" cy="703263"/>
          </a:xfrm>
          <a:prstGeom prst="rect">
            <a:avLst/>
          </a:prstGeom>
          <a:noFill/>
        </p:spPr>
      </p:pic>
      <p:sp>
        <p:nvSpPr>
          <p:cNvPr id="12334" name="Oval 46"/>
          <p:cNvSpPr>
            <a:spLocks noChangeArrowheads="1"/>
          </p:cNvSpPr>
          <p:nvPr/>
        </p:nvSpPr>
        <p:spPr bwMode="auto">
          <a:xfrm>
            <a:off x="6705600" y="4084638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35" name="Oval 47"/>
          <p:cNvSpPr>
            <a:spLocks noChangeArrowheads="1"/>
          </p:cNvSpPr>
          <p:nvPr/>
        </p:nvSpPr>
        <p:spPr bwMode="auto">
          <a:xfrm>
            <a:off x="2079625" y="1100138"/>
            <a:ext cx="6964363" cy="69437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36" name="Oval 48"/>
          <p:cNvSpPr>
            <a:spLocks noChangeArrowheads="1"/>
          </p:cNvSpPr>
          <p:nvPr/>
        </p:nvSpPr>
        <p:spPr bwMode="auto">
          <a:xfrm>
            <a:off x="2825750" y="1562100"/>
            <a:ext cx="5929313" cy="6019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37" name="Oval 49"/>
          <p:cNvSpPr>
            <a:spLocks noChangeArrowheads="1"/>
          </p:cNvSpPr>
          <p:nvPr/>
        </p:nvSpPr>
        <p:spPr bwMode="auto">
          <a:xfrm>
            <a:off x="3600450" y="2117725"/>
            <a:ext cx="4989513" cy="49085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   </a:t>
            </a:r>
          </a:p>
        </p:txBody>
      </p:sp>
      <p:sp>
        <p:nvSpPr>
          <p:cNvPr id="12338" name="Oval 50"/>
          <p:cNvSpPr>
            <a:spLocks noChangeArrowheads="1"/>
          </p:cNvSpPr>
          <p:nvPr/>
        </p:nvSpPr>
        <p:spPr bwMode="auto">
          <a:xfrm>
            <a:off x="4452938" y="2581275"/>
            <a:ext cx="4048125" cy="3981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39" name="Oval 51"/>
          <p:cNvSpPr>
            <a:spLocks noChangeArrowheads="1"/>
          </p:cNvSpPr>
          <p:nvPr/>
        </p:nvSpPr>
        <p:spPr bwMode="auto">
          <a:xfrm>
            <a:off x="5334000" y="3124200"/>
            <a:ext cx="3011488" cy="2962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40" name="Oval 52"/>
          <p:cNvSpPr>
            <a:spLocks noChangeArrowheads="1"/>
          </p:cNvSpPr>
          <p:nvPr/>
        </p:nvSpPr>
        <p:spPr bwMode="auto">
          <a:xfrm>
            <a:off x="6202363" y="3600450"/>
            <a:ext cx="2071687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12341" name="Picture 53" descr="MCj023903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267200"/>
            <a:ext cx="1066800" cy="703263"/>
          </a:xfrm>
          <a:prstGeom prst="rect">
            <a:avLst/>
          </a:prstGeom>
          <a:noFill/>
        </p:spPr>
      </p:pic>
      <p:sp>
        <p:nvSpPr>
          <p:cNvPr id="12342" name="Oval 54"/>
          <p:cNvSpPr>
            <a:spLocks noChangeArrowheads="1"/>
          </p:cNvSpPr>
          <p:nvPr/>
        </p:nvSpPr>
        <p:spPr bwMode="auto">
          <a:xfrm>
            <a:off x="7010400" y="4084638"/>
            <a:ext cx="1066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2343" name="Text Box 55"/>
          <p:cNvSpPr txBox="1">
            <a:spLocks noChangeArrowheads="1"/>
          </p:cNvSpPr>
          <p:nvPr/>
        </p:nvSpPr>
        <p:spPr bwMode="auto">
          <a:xfrm>
            <a:off x="304800" y="2667000"/>
            <a:ext cx="22542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Observer hears </a:t>
            </a:r>
          </a:p>
          <a:p>
            <a:r>
              <a:rPr lang="en-US"/>
              <a:t>decreased pitch</a:t>
            </a:r>
          </a:p>
          <a:p>
            <a:r>
              <a:rPr lang="en-US"/>
              <a:t>(longer wave length)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12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12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animBg="1"/>
      <p:bldP spid="12296" grpId="1" animBg="1"/>
      <p:bldP spid="12296" grpId="2" animBg="1"/>
      <p:bldP spid="12297" grpId="0" animBg="1"/>
      <p:bldP spid="12297" grpId="1" animBg="1"/>
      <p:bldP spid="12298" grpId="0" animBg="1"/>
      <p:bldP spid="12298" grpId="1" animBg="1"/>
      <p:bldP spid="12298" grpId="2" animBg="1"/>
      <p:bldP spid="12299" grpId="0" animBg="1"/>
      <p:bldP spid="12299" grpId="1" animBg="1"/>
      <p:bldP spid="12300" grpId="0" animBg="1"/>
      <p:bldP spid="12300" grpId="1" animBg="1"/>
      <p:bldP spid="12301" grpId="0" animBg="1"/>
      <p:bldP spid="12301" grpId="1" animBg="1"/>
      <p:bldP spid="12302" grpId="0" animBg="1"/>
      <p:bldP spid="12302" grpId="1" animBg="1"/>
      <p:bldP spid="12303" grpId="0" animBg="1"/>
      <p:bldP spid="12304" grpId="0"/>
      <p:bldP spid="12305" grpId="0"/>
      <p:bldP spid="12309" grpId="0" animBg="1"/>
      <p:bldP spid="12309" grpId="1" animBg="1"/>
      <p:bldP spid="12310" grpId="0" animBg="1"/>
      <p:bldP spid="12310" grpId="1" animBg="1"/>
      <p:bldP spid="12312" grpId="0" animBg="1"/>
      <p:bldP spid="12312" grpId="1" animBg="1"/>
      <p:bldP spid="12313" grpId="0" animBg="1"/>
      <p:bldP spid="12313" grpId="1" animBg="1"/>
      <p:bldP spid="12314" grpId="0" animBg="1"/>
      <p:bldP spid="12314" grpId="1" animBg="1"/>
      <p:bldP spid="12316" grpId="0" animBg="1"/>
      <p:bldP spid="12316" grpId="1" animBg="1"/>
      <p:bldP spid="12317" grpId="0" animBg="1"/>
      <p:bldP spid="12317" grpId="1" animBg="1"/>
      <p:bldP spid="12318" grpId="0" animBg="1"/>
      <p:bldP spid="12318" grpId="1" animBg="1"/>
      <p:bldP spid="12319" grpId="0" animBg="1"/>
      <p:bldP spid="12319" grpId="1" animBg="1"/>
      <p:bldP spid="12321" grpId="0" animBg="1"/>
      <p:bldP spid="12321" grpId="1" animBg="1"/>
      <p:bldP spid="12322" grpId="0" animBg="1"/>
      <p:bldP spid="12322" grpId="1" animBg="1"/>
      <p:bldP spid="12323" grpId="0" animBg="1"/>
      <p:bldP spid="12323" grpId="1" animBg="1"/>
      <p:bldP spid="12324" grpId="0" animBg="1"/>
      <p:bldP spid="12324" grpId="1" animBg="1"/>
      <p:bldP spid="12325" grpId="0" animBg="1"/>
      <p:bldP spid="12325" grpId="1" animBg="1"/>
      <p:bldP spid="12327" grpId="0" animBg="1"/>
      <p:bldP spid="12327" grpId="1" animBg="1"/>
      <p:bldP spid="12328" grpId="0" animBg="1"/>
      <p:bldP spid="12328" grpId="1" animBg="1"/>
      <p:bldP spid="12329" grpId="0" animBg="1"/>
      <p:bldP spid="12329" grpId="1" animBg="1"/>
      <p:bldP spid="12330" grpId="0" animBg="1"/>
      <p:bldP spid="12330" grpId="1" animBg="1"/>
      <p:bldP spid="12331" grpId="0" animBg="1"/>
      <p:bldP spid="12331" grpId="1" animBg="1"/>
      <p:bldP spid="12332" grpId="0" animBg="1"/>
      <p:bldP spid="12332" grpId="1" animBg="1"/>
      <p:bldP spid="12334" grpId="0" animBg="1"/>
      <p:bldP spid="12334" grpId="1" animBg="1"/>
      <p:bldP spid="12335" grpId="0" animBg="1"/>
      <p:bldP spid="12336" grpId="0" animBg="1"/>
      <p:bldP spid="12337" grpId="0" animBg="1"/>
      <p:bldP spid="12338" grpId="0" animBg="1"/>
      <p:bldP spid="12339" grpId="0" animBg="1"/>
      <p:bldP spid="12340" grpId="0" animBg="1"/>
      <p:bldP spid="12342" grpId="0" animBg="1"/>
      <p:bldP spid="123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/>
              <a:t>JP ©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827584" y="278044"/>
            <a:ext cx="7837809" cy="1323439"/>
          </a:xfrm>
          <a:prstGeom prst="rect">
            <a:avLst/>
          </a:prstGeom>
          <a:solidFill>
            <a:srgbClr val="FFFFCC"/>
          </a:solidFill>
          <a:ln w="76200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TW" sz="3200" b="1" dirty="0">
                <a:solidFill>
                  <a:srgbClr val="000099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The Effect is caused by the </a:t>
            </a:r>
            <a:r>
              <a:rPr lang="en-US" altLang="zh-TW" sz="3200" b="1" dirty="0">
                <a:solidFill>
                  <a:srgbClr val="CC00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Motion</a:t>
            </a:r>
            <a:r>
              <a:rPr lang="en-US" altLang="zh-TW" sz="3200" b="1" dirty="0">
                <a:solidFill>
                  <a:srgbClr val="000099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of</a:t>
            </a:r>
          </a:p>
          <a:p>
            <a:pPr algn="l">
              <a:spcBef>
                <a:spcPct val="50000"/>
              </a:spcBef>
            </a:pPr>
            <a:r>
              <a:rPr lang="en-US" altLang="zh-TW" sz="3200" b="1" dirty="0">
                <a:solidFill>
                  <a:srgbClr val="000099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the </a:t>
            </a:r>
            <a:r>
              <a:rPr lang="en-US" altLang="zh-TW" sz="3200" b="1" dirty="0" smtClean="0">
                <a:solidFill>
                  <a:srgbClr val="CC00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source (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and/or </a:t>
            </a:r>
            <a:r>
              <a:rPr lang="en-US" altLang="zh-TW" sz="3200" b="1" dirty="0">
                <a:latin typeface="Times New Roman" panose="02020603050405020304" pitchFamily="18" charset="0"/>
                <a:ea typeface="新細明體" panose="02020500000000000000" pitchFamily="18" charset="-120"/>
              </a:rPr>
              <a:t>observer, 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not discussed)</a:t>
            </a:r>
            <a:r>
              <a:rPr lang="en-US" altLang="zh-TW" sz="32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.</a:t>
            </a:r>
            <a:endParaRPr lang="en-GB" altLang="en-US" sz="3200" b="1" dirty="0">
              <a:solidFill>
                <a:srgbClr val="00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87747" y="1526425"/>
            <a:ext cx="5257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30000"/>
              </a:lnSpc>
              <a:buClr>
                <a:srgbClr val="FF3300"/>
              </a:buClr>
              <a:buFont typeface="Monotype Sorts" pitchFamily="2" charset="2"/>
              <a:buChar char="X"/>
            </a:pPr>
            <a:r>
              <a:rPr lang="en-US" altLang="zh-TW" dirty="0">
                <a:ea typeface="新細明體" panose="02020500000000000000" pitchFamily="18" charset="-120"/>
              </a:rPr>
              <a:t>   </a:t>
            </a:r>
            <a:r>
              <a:rPr lang="en-US" altLang="zh-TW" sz="2800" dirty="0">
                <a:solidFill>
                  <a:schemeClr val="accent2"/>
                </a:solidFill>
                <a:ea typeface="新細明體" panose="02020500000000000000" pitchFamily="18" charset="-120"/>
              </a:rPr>
              <a:t>MOVING SOURCE</a:t>
            </a:r>
            <a:endParaRPr lang="en-US" altLang="zh-TW" sz="2800" dirty="0">
              <a:ea typeface="新細明體" panose="02020500000000000000" pitchFamily="18" charset="-12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7747" y="2260089"/>
            <a:ext cx="8686800" cy="3637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lvl="1">
              <a:lnSpc>
                <a:spcPct val="90000"/>
              </a:lnSpc>
            </a:pPr>
            <a:r>
              <a:rPr lang="en-US" altLang="zh-TW" sz="3200" b="1" dirty="0" smtClean="0">
                <a:solidFill>
                  <a:srgbClr val="FF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The </a:t>
            </a:r>
            <a:r>
              <a:rPr lang="en-US" altLang="zh-TW" sz="3200" b="1" dirty="0" smtClean="0">
                <a:solidFill>
                  <a:srgbClr val="FF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motion of the source</a:t>
            </a:r>
            <a:r>
              <a:rPr lang="en-US" altLang="zh-TW" sz="3200" b="1" dirty="0" smtClean="0">
                <a:solidFill>
                  <a:srgbClr val="FF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 </a:t>
            </a:r>
            <a:r>
              <a:rPr lang="en-US" altLang="zh-TW" sz="3200" b="1" dirty="0">
                <a:solidFill>
                  <a:srgbClr val="FF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causes the wave </a:t>
            </a:r>
            <a:r>
              <a:rPr lang="en-US" altLang="zh-TW" sz="3200" b="1" dirty="0" smtClean="0">
                <a:solidFill>
                  <a:srgbClr val="FF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compressions </a:t>
            </a:r>
            <a:r>
              <a:rPr lang="en-US" altLang="zh-TW" sz="3200" b="1" dirty="0">
                <a:solidFill>
                  <a:srgbClr val="FF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to </a:t>
            </a:r>
            <a:r>
              <a:rPr lang="en-US" altLang="zh-TW" sz="3200" b="1" u="sng" dirty="0">
                <a:solidFill>
                  <a:srgbClr val="FF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bunch up in front </a:t>
            </a:r>
            <a:r>
              <a:rPr lang="en-US" altLang="zh-TW" sz="3200" b="1" u="sng" dirty="0" smtClean="0">
                <a:solidFill>
                  <a:srgbClr val="FF3300"/>
                </a:solidFill>
                <a:latin typeface="Comic Sans MS" panose="030F0702030302020204" pitchFamily="66" charset="0"/>
              </a:rPr>
              <a:t>of</a:t>
            </a:r>
            <a:r>
              <a:rPr lang="en-US" altLang="zh-TW" sz="3200" b="1" dirty="0" smtClean="0">
                <a:solidFill>
                  <a:srgbClr val="FF3300"/>
                </a:solidFill>
                <a:latin typeface="Comic Sans MS" panose="030F0702030302020204" pitchFamily="66" charset="0"/>
              </a:rPr>
              <a:t>/</a:t>
            </a:r>
            <a:r>
              <a:rPr lang="en-US" altLang="zh-TW" sz="3200" b="1" dirty="0" smtClean="0">
                <a:latin typeface="Comic Sans MS" panose="030F0702030302020204" pitchFamily="66" charset="0"/>
                <a:ea typeface="新細明體" panose="02020500000000000000" pitchFamily="18" charset="-120"/>
              </a:rPr>
              <a:t>spread out behind </a:t>
            </a:r>
            <a:r>
              <a:rPr lang="en-US" altLang="zh-TW" sz="3200" b="1" dirty="0" smtClean="0">
                <a:solidFill>
                  <a:srgbClr val="FF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the </a:t>
            </a:r>
            <a:r>
              <a:rPr lang="en-US" altLang="zh-TW" sz="3200" b="1" dirty="0">
                <a:solidFill>
                  <a:srgbClr val="FF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source </a:t>
            </a:r>
            <a:r>
              <a:rPr lang="en-US" altLang="zh-TW" sz="3200" b="1" dirty="0" smtClean="0">
                <a:solidFill>
                  <a:srgbClr val="FF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so the wavelength </a:t>
            </a:r>
            <a:r>
              <a:rPr lang="en-US" altLang="zh-TW" sz="3200" b="1" u="sng" dirty="0" smtClean="0">
                <a:solidFill>
                  <a:srgbClr val="FF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decreases</a:t>
            </a:r>
            <a:r>
              <a:rPr lang="en-US" altLang="zh-TW" sz="3200" b="1" dirty="0" smtClean="0">
                <a:solidFill>
                  <a:srgbClr val="FF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/</a:t>
            </a:r>
            <a:r>
              <a:rPr lang="en-US" altLang="zh-TW" sz="3200" b="1" u="sng" dirty="0" smtClean="0">
                <a:latin typeface="Comic Sans MS" panose="030F0702030302020204" pitchFamily="66" charset="0"/>
                <a:ea typeface="新細明體" panose="02020500000000000000" pitchFamily="18" charset="-120"/>
              </a:rPr>
              <a:t>increases</a:t>
            </a:r>
            <a:r>
              <a:rPr lang="en-US" altLang="zh-TW" sz="3200" b="1" dirty="0" smtClean="0">
                <a:solidFill>
                  <a:srgbClr val="FF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 and the frequency </a:t>
            </a:r>
            <a:r>
              <a:rPr lang="en-US" altLang="zh-TW" sz="3200" b="1" u="sng" dirty="0" smtClean="0">
                <a:solidFill>
                  <a:srgbClr val="FF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increases</a:t>
            </a:r>
            <a:r>
              <a:rPr lang="en-US" altLang="zh-TW" sz="3200" b="1" dirty="0" smtClean="0">
                <a:solidFill>
                  <a:srgbClr val="FF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/</a:t>
            </a:r>
            <a:r>
              <a:rPr lang="en-US" altLang="zh-TW" sz="3200" b="1" u="sng" dirty="0" smtClean="0">
                <a:latin typeface="Comic Sans MS" panose="030F0702030302020204" pitchFamily="66" charset="0"/>
                <a:ea typeface="新細明體" panose="02020500000000000000" pitchFamily="18" charset="-120"/>
              </a:rPr>
              <a:t>decrease</a:t>
            </a:r>
            <a:r>
              <a:rPr lang="en-US" altLang="zh-TW" sz="3200" b="1" dirty="0" smtClean="0">
                <a:solidFill>
                  <a:schemeClr val="tx1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. </a:t>
            </a:r>
          </a:p>
          <a:p>
            <a:pPr lvl="1" algn="l">
              <a:lnSpc>
                <a:spcPct val="90000"/>
              </a:lnSpc>
            </a:pPr>
            <a:endParaRPr lang="en-US" altLang="zh-TW" sz="3200" b="1" dirty="0">
              <a:solidFill>
                <a:schemeClr val="tx1"/>
              </a:solidFill>
              <a:latin typeface="Comic Sans MS" panose="030F0702030302020204" pitchFamily="66" charset="0"/>
              <a:ea typeface="新細明體" panose="02020500000000000000" pitchFamily="18" charset="-120"/>
            </a:endParaRPr>
          </a:p>
          <a:p>
            <a:pPr lvl="1" algn="l">
              <a:lnSpc>
                <a:spcPct val="90000"/>
              </a:lnSpc>
            </a:pPr>
            <a:r>
              <a:rPr lang="en-US" altLang="zh-TW" sz="3200" b="1" dirty="0">
                <a:solidFill>
                  <a:schemeClr val="tx1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The wave speed is not affected by the motion of the source.</a:t>
            </a:r>
            <a:r>
              <a:rPr lang="en-US" altLang="zh-TW" sz="3200" dirty="0">
                <a:solidFill>
                  <a:schemeClr val="tx1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 </a:t>
            </a:r>
            <a:endParaRPr lang="en-GB" altLang="en-US" sz="32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73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 animBg="1" autoUpdateAnimBg="0"/>
      <p:bldP spid="5123" grpId="0" build="p" autoUpdateAnimBg="0"/>
      <p:bldP spid="512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Sonic booms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What happens if the speed of the source is close to the speed of wave?</a:t>
            </a:r>
          </a:p>
          <a:p>
            <a:pPr>
              <a:buNone/>
            </a:pPr>
            <a:r>
              <a:rPr lang="en-US" dirty="0" smtClean="0"/>
              <a:t>-- Sonic booms</a:t>
            </a:r>
            <a:endParaRPr lang="en-NZ" dirty="0" smtClean="0"/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1170</TotalTime>
  <Words>421</Words>
  <Application>Microsoft Office PowerPoint</Application>
  <PresentationFormat>On-screen Show (4:3)</PresentationFormat>
  <Paragraphs>83</Paragraphs>
  <Slides>12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新細明體</vt:lpstr>
      <vt:lpstr>Arial</vt:lpstr>
      <vt:lpstr>Calibri</vt:lpstr>
      <vt:lpstr>Comic Sans MS</vt:lpstr>
      <vt:lpstr>Monotype Sorts</vt:lpstr>
      <vt:lpstr>Tahoma</vt:lpstr>
      <vt:lpstr>Times New Roman</vt:lpstr>
      <vt:lpstr>Office Theme</vt:lpstr>
      <vt:lpstr>Equation</vt:lpstr>
      <vt:lpstr>The Doppler Effect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Sound source moving away from observer</vt:lpstr>
      <vt:lpstr>PowerPoint Presentation</vt:lpstr>
      <vt:lpstr>Sonic booms</vt:lpstr>
      <vt:lpstr>Red shift</vt:lpstr>
      <vt:lpstr>Eg.</vt:lpstr>
      <vt:lpstr>Reference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Doppler Effect</dc:title>
  <dc:creator>gxi</dc:creator>
  <cp:lastModifiedBy>George.Xi</cp:lastModifiedBy>
  <cp:revision>42</cp:revision>
  <dcterms:created xsi:type="dcterms:W3CDTF">2011-03-20T01:18:48Z</dcterms:created>
  <dcterms:modified xsi:type="dcterms:W3CDTF">2014-09-10T06:36:31Z</dcterms:modified>
</cp:coreProperties>
</file>