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8" r:id="rId2"/>
    <p:sldId id="259" r:id="rId3"/>
    <p:sldId id="264" r:id="rId4"/>
    <p:sldId id="265" r:id="rId5"/>
    <p:sldId id="272" r:id="rId6"/>
    <p:sldId id="273" r:id="rId7"/>
    <p:sldId id="274" r:id="rId8"/>
    <p:sldId id="275" r:id="rId9"/>
    <p:sldId id="292" r:id="rId10"/>
    <p:sldId id="294" r:id="rId11"/>
    <p:sldId id="295" r:id="rId12"/>
    <p:sldId id="296" r:id="rId13"/>
    <p:sldId id="297" r:id="rId14"/>
    <p:sldId id="298" r:id="rId15"/>
    <p:sldId id="299" r:id="rId16"/>
    <p:sldId id="301" r:id="rId17"/>
    <p:sldId id="300" r:id="rId18"/>
    <p:sldId id="302" r:id="rId19"/>
    <p:sldId id="303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A1EFB-0104-4FE9-82A8-EAC768A4D84A}" type="datetimeFigureOut">
              <a:rPr lang="en-US" smtClean="0"/>
              <a:pPr/>
              <a:t>6/20/2014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61A1AA-EC50-4BD2-85CA-CC74C07ADB6F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59065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1390F-BF89-4D75-88E9-E72291AD6331}" type="datetimeFigureOut">
              <a:rPr lang="en-US" smtClean="0"/>
              <a:pPr/>
              <a:t>6/20/2014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A8EF-CEE6-4C9D-94C3-CB907DADD1D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1390F-BF89-4D75-88E9-E72291AD6331}" type="datetimeFigureOut">
              <a:rPr lang="en-US" smtClean="0"/>
              <a:pPr/>
              <a:t>6/20/2014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A8EF-CEE6-4C9D-94C3-CB907DADD1D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1390F-BF89-4D75-88E9-E72291AD6331}" type="datetimeFigureOut">
              <a:rPr lang="en-US" smtClean="0"/>
              <a:pPr/>
              <a:t>6/20/2014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A8EF-CEE6-4C9D-94C3-CB907DADD1D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1390F-BF89-4D75-88E9-E72291AD6331}" type="datetimeFigureOut">
              <a:rPr lang="en-US" smtClean="0"/>
              <a:pPr/>
              <a:t>6/20/2014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A8EF-CEE6-4C9D-94C3-CB907DADD1D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1390F-BF89-4D75-88E9-E72291AD6331}" type="datetimeFigureOut">
              <a:rPr lang="en-US" smtClean="0"/>
              <a:pPr/>
              <a:t>6/20/2014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A8EF-CEE6-4C9D-94C3-CB907DADD1D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1390F-BF89-4D75-88E9-E72291AD6331}" type="datetimeFigureOut">
              <a:rPr lang="en-US" smtClean="0"/>
              <a:pPr/>
              <a:t>6/20/2014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A8EF-CEE6-4C9D-94C3-CB907DADD1D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1390F-BF89-4D75-88E9-E72291AD6331}" type="datetimeFigureOut">
              <a:rPr lang="en-US" smtClean="0"/>
              <a:pPr/>
              <a:t>6/20/2014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A8EF-CEE6-4C9D-94C3-CB907DADD1D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1390F-BF89-4D75-88E9-E72291AD6331}" type="datetimeFigureOut">
              <a:rPr lang="en-US" smtClean="0"/>
              <a:pPr/>
              <a:t>6/20/2014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A8EF-CEE6-4C9D-94C3-CB907DADD1D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1390F-BF89-4D75-88E9-E72291AD6331}" type="datetimeFigureOut">
              <a:rPr lang="en-US" smtClean="0"/>
              <a:pPr/>
              <a:t>6/20/2014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A8EF-CEE6-4C9D-94C3-CB907DADD1D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1390F-BF89-4D75-88E9-E72291AD6331}" type="datetimeFigureOut">
              <a:rPr lang="en-US" smtClean="0"/>
              <a:pPr/>
              <a:t>6/20/2014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A8EF-CEE6-4C9D-94C3-CB907DADD1D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1390F-BF89-4D75-88E9-E72291AD6331}" type="datetimeFigureOut">
              <a:rPr lang="en-US" smtClean="0"/>
              <a:pPr/>
              <a:t>6/20/2014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A8EF-CEE6-4C9D-94C3-CB907DADD1D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1390F-BF89-4D75-88E9-E72291AD6331}" type="datetimeFigureOut">
              <a:rPr lang="en-US" smtClean="0"/>
              <a:pPr/>
              <a:t>6/20/2014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AA8EF-CEE6-4C9D-94C3-CB907DADD1DE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9UkkKM1IkK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8LrrWvfyqLo&amp;NR=1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Grp="1" noChangeArrowheads="1"/>
          </p:cNvSpPr>
          <p:nvPr>
            <p:ph type="ctrTitle"/>
          </p:nvPr>
        </p:nvSpPr>
        <p:spPr>
          <a:xfrm>
            <a:off x="785786" y="1428737"/>
            <a:ext cx="7672414" cy="21717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nterference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of </a:t>
            </a:r>
            <a:r>
              <a:rPr lang="en-US" dirty="0" smtClean="0"/>
              <a:t>w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14348" y="1142984"/>
            <a:ext cx="78581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600" dirty="0" smtClean="0"/>
              <a:t>When light passes through a slit it is diffracted, acting as a light source. </a:t>
            </a:r>
            <a:r>
              <a:rPr lang="en-NZ" sz="3600" b="1" dirty="0" smtClean="0"/>
              <a:t>When the light passes through a pair of slits </a:t>
            </a:r>
            <a:r>
              <a:rPr lang="en-NZ" sz="3600" dirty="0" smtClean="0"/>
              <a:t>(carefully placed the right distance from the original slit), </a:t>
            </a:r>
            <a:r>
              <a:rPr lang="en-NZ" sz="3600" b="1" dirty="0" smtClean="0"/>
              <a:t>it is diffracted</a:t>
            </a:r>
            <a:r>
              <a:rPr lang="en-NZ" sz="3600" dirty="0" smtClean="0"/>
              <a:t>. The slits behaved as if they were also individual sources of light. </a:t>
            </a:r>
            <a:r>
              <a:rPr lang="en-NZ" sz="3600" b="1" dirty="0" smtClean="0"/>
              <a:t>The light interferes and forms patterns on the screen</a:t>
            </a:r>
            <a:r>
              <a:rPr lang="en-NZ" sz="3600" dirty="0" smtClean="0"/>
              <a:t>.</a:t>
            </a:r>
            <a:endParaRPr lang="en-NZ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857224" y="373543"/>
            <a:ext cx="7572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/>
              <a:t>Young’s double slit experiment</a:t>
            </a:r>
            <a:endParaRPr lang="en-NZ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Young’s double slit experiment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00200"/>
            <a:ext cx="8329642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NZ" dirty="0" smtClean="0"/>
              <a:t>The interference patterns consist of a series of evenly spaced dark and bright lines called fringes. </a:t>
            </a:r>
            <a:r>
              <a:rPr lang="en-NZ" b="1" dirty="0" smtClean="0"/>
              <a:t>The bright fringes are caused by constructive interference , while the dark fringes are the result of destructive interference. </a:t>
            </a:r>
          </a:p>
          <a:p>
            <a:pPr>
              <a:buNone/>
            </a:pPr>
            <a:r>
              <a:rPr lang="en-NZ" dirty="0" smtClean="0"/>
              <a:t>First conducted in 1801, this experiment established the wave nature of light. </a:t>
            </a:r>
            <a:r>
              <a:rPr lang="en-NZ" dirty="0" smtClean="0">
                <a:hlinkClick r:id="rId2"/>
              </a:rPr>
              <a:t>Young's double slit experiment</a:t>
            </a:r>
            <a:r>
              <a:rPr lang="en-NZ" dirty="0" smtClean="0"/>
              <a:t> is a typical experiment to show the diffraction and interference of light. 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Double slit experiment</a:t>
            </a:r>
            <a:endParaRPr lang="en-NZ" dirty="0"/>
          </a:p>
        </p:txBody>
      </p:sp>
      <p:sp>
        <p:nvSpPr>
          <p:cNvPr id="4" name="Flowchart: Connector 3"/>
          <p:cNvSpPr/>
          <p:nvPr/>
        </p:nvSpPr>
        <p:spPr>
          <a:xfrm>
            <a:off x="1071538" y="2428868"/>
            <a:ext cx="71438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Flowchart: Connector 4"/>
          <p:cNvSpPr/>
          <p:nvPr/>
        </p:nvSpPr>
        <p:spPr>
          <a:xfrm>
            <a:off x="1071538" y="3429000"/>
            <a:ext cx="71438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7" name="Straight Connector 6"/>
          <p:cNvCxnSpPr/>
          <p:nvPr/>
        </p:nvCxnSpPr>
        <p:spPr>
          <a:xfrm>
            <a:off x="1071538" y="2967571"/>
            <a:ext cx="6143668" cy="32801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965041" y="2964653"/>
            <a:ext cx="235745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7"/>
          </p:cNvCxnSpPr>
          <p:nvPr/>
        </p:nvCxnSpPr>
        <p:spPr>
          <a:xfrm rot="5400000" flipH="1" flipV="1">
            <a:off x="3418530" y="-285776"/>
            <a:ext cx="1439222" cy="601125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3879484" y="-788295"/>
            <a:ext cx="489604" cy="601125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071538" y="1954560"/>
            <a:ext cx="6143668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>
            <a:off x="1785918" y="2857496"/>
            <a:ext cx="71438" cy="21431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4" name="TextBox 23"/>
          <p:cNvSpPr txBox="1"/>
          <p:nvPr/>
        </p:nvSpPr>
        <p:spPr>
          <a:xfrm>
            <a:off x="1928794" y="270247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θ</a:t>
            </a:r>
            <a:endParaRPr lang="en-NZ" dirty="0"/>
          </a:p>
        </p:txBody>
      </p:sp>
      <p:sp>
        <p:nvSpPr>
          <p:cNvPr id="25" name="TextBox 24"/>
          <p:cNvSpPr txBox="1"/>
          <p:nvPr/>
        </p:nvSpPr>
        <p:spPr>
          <a:xfrm>
            <a:off x="7215206" y="228599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x</a:t>
            </a:r>
            <a:endParaRPr lang="en-NZ" dirty="0"/>
          </a:p>
        </p:txBody>
      </p:sp>
      <p:sp>
        <p:nvSpPr>
          <p:cNvPr id="26" name="TextBox 25"/>
          <p:cNvSpPr txBox="1"/>
          <p:nvPr/>
        </p:nvSpPr>
        <p:spPr>
          <a:xfrm>
            <a:off x="3929058" y="3429000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L</a:t>
            </a:r>
            <a:endParaRPr lang="en-NZ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1071538" y="3714752"/>
            <a:ext cx="607223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14348" y="207167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S</a:t>
            </a:r>
            <a:r>
              <a:rPr lang="en-NZ" baseline="-25000" dirty="0" smtClean="0"/>
              <a:t>1</a:t>
            </a:r>
            <a:endParaRPr lang="en-NZ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714348" y="3488296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S</a:t>
            </a:r>
            <a:r>
              <a:rPr lang="en-NZ" baseline="-25000" dirty="0" smtClean="0"/>
              <a:t>2</a:t>
            </a:r>
            <a:endParaRPr lang="en-NZ" baseline="-25000" dirty="0"/>
          </a:p>
        </p:txBody>
      </p:sp>
      <p:sp>
        <p:nvSpPr>
          <p:cNvPr id="31" name="Content Placeholder 30"/>
          <p:cNvSpPr txBox="1">
            <a:spLocks noGrp="1"/>
          </p:cNvSpPr>
          <p:nvPr>
            <p:ph idx="1"/>
          </p:nvPr>
        </p:nvSpPr>
        <p:spPr>
          <a:xfrm>
            <a:off x="742602" y="2579744"/>
            <a:ext cx="328936" cy="420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NZ" baseline="-25000" dirty="0" smtClean="0"/>
              <a:t>d</a:t>
            </a:r>
            <a:endParaRPr lang="en-NZ" baseline="-25000" dirty="0"/>
          </a:p>
        </p:txBody>
      </p:sp>
      <p:cxnSp>
        <p:nvCxnSpPr>
          <p:cNvPr id="33" name="Straight Arrow Connector 32"/>
          <p:cNvCxnSpPr/>
          <p:nvPr/>
        </p:nvCxnSpPr>
        <p:spPr>
          <a:xfrm rot="5400000">
            <a:off x="603981" y="2968657"/>
            <a:ext cx="964413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6200000" flipH="1">
            <a:off x="771931" y="2843641"/>
            <a:ext cx="857256" cy="170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143768" y="164305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P</a:t>
            </a:r>
            <a:endParaRPr lang="en-NZ" dirty="0"/>
          </a:p>
        </p:txBody>
      </p:sp>
      <p:sp>
        <p:nvSpPr>
          <p:cNvPr id="39" name="TextBox 38"/>
          <p:cNvSpPr txBox="1"/>
          <p:nvPr/>
        </p:nvSpPr>
        <p:spPr>
          <a:xfrm>
            <a:off x="7143768" y="3273982"/>
            <a:ext cx="919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Screen</a:t>
            </a:r>
            <a:endParaRPr lang="en-NZ" dirty="0"/>
          </a:p>
        </p:txBody>
      </p:sp>
      <p:cxnSp>
        <p:nvCxnSpPr>
          <p:cNvPr id="63" name="Straight Arrow Connector 62"/>
          <p:cNvCxnSpPr/>
          <p:nvPr/>
        </p:nvCxnSpPr>
        <p:spPr>
          <a:xfrm rot="5400000">
            <a:off x="6773517" y="2486451"/>
            <a:ext cx="100013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714348" y="3857628"/>
            <a:ext cx="74295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The path difference from two sources at point P is:</a:t>
            </a:r>
          </a:p>
          <a:p>
            <a:r>
              <a:rPr lang="en-NZ" sz="2400" dirty="0" smtClean="0"/>
              <a:t>pd =S</a:t>
            </a:r>
            <a:r>
              <a:rPr lang="en-NZ" sz="2400" baseline="-25000" dirty="0" smtClean="0"/>
              <a:t>2</a:t>
            </a:r>
            <a:r>
              <a:rPr lang="en-NZ" sz="2400" dirty="0" smtClean="0"/>
              <a:t>P-S</a:t>
            </a:r>
            <a:r>
              <a:rPr lang="en-NZ" sz="2400" baseline="-25000" dirty="0" smtClean="0"/>
              <a:t>1</a:t>
            </a:r>
            <a:r>
              <a:rPr lang="en-NZ" sz="2400" dirty="0" smtClean="0"/>
              <a:t>P= </a:t>
            </a:r>
            <a:r>
              <a:rPr lang="en-NZ" sz="2400" dirty="0" err="1" smtClean="0"/>
              <a:t>dsin</a:t>
            </a:r>
            <a:r>
              <a:rPr lang="el-GR" sz="2400" dirty="0" smtClean="0"/>
              <a:t>θ</a:t>
            </a:r>
            <a:endParaRPr lang="en-NZ" sz="2400" dirty="0" smtClean="0"/>
          </a:p>
          <a:p>
            <a:r>
              <a:rPr lang="en-NZ" sz="2400" dirty="0" smtClean="0"/>
              <a:t>When </a:t>
            </a:r>
            <a:r>
              <a:rPr lang="en-NZ" sz="2400" dirty="0" err="1" smtClean="0"/>
              <a:t>dsin</a:t>
            </a:r>
            <a:r>
              <a:rPr lang="el-GR" sz="2400" dirty="0" smtClean="0"/>
              <a:t>θ</a:t>
            </a:r>
            <a:r>
              <a:rPr lang="en-NZ" sz="2400" dirty="0" smtClean="0"/>
              <a:t> = n</a:t>
            </a:r>
            <a:r>
              <a:rPr lang="el-GR" sz="2400" dirty="0" smtClean="0"/>
              <a:t>λ</a:t>
            </a:r>
            <a:r>
              <a:rPr lang="en-NZ" sz="2400" dirty="0" smtClean="0"/>
              <a:t>, P is on a bright fringe.</a:t>
            </a:r>
          </a:p>
          <a:p>
            <a:r>
              <a:rPr lang="en-NZ" sz="2400" dirty="0" smtClean="0"/>
              <a:t>When </a:t>
            </a:r>
            <a:r>
              <a:rPr lang="el-GR" sz="2400" dirty="0" smtClean="0"/>
              <a:t>θ</a:t>
            </a:r>
            <a:r>
              <a:rPr lang="en-NZ" sz="2400" dirty="0" smtClean="0"/>
              <a:t> is small, sin</a:t>
            </a:r>
            <a:r>
              <a:rPr lang="el-GR" sz="2400" dirty="0" smtClean="0"/>
              <a:t> θ</a:t>
            </a:r>
            <a:r>
              <a:rPr lang="en-NZ" sz="2400" dirty="0" smtClean="0"/>
              <a:t> =tan</a:t>
            </a:r>
            <a:r>
              <a:rPr lang="el-GR" sz="2400" dirty="0" smtClean="0"/>
              <a:t> θ</a:t>
            </a:r>
            <a:r>
              <a:rPr lang="en-NZ" sz="2400" dirty="0" smtClean="0"/>
              <a:t> =x/L, </a:t>
            </a:r>
          </a:p>
          <a:p>
            <a:r>
              <a:rPr lang="en-NZ" sz="2400" dirty="0" smtClean="0"/>
              <a:t>For monochromatic light, </a:t>
            </a:r>
            <a:r>
              <a:rPr lang="en-NZ" sz="2400" dirty="0" err="1" smtClean="0"/>
              <a:t>dx</a:t>
            </a:r>
            <a:r>
              <a:rPr lang="en-NZ" sz="2400" dirty="0" smtClean="0"/>
              <a:t>/L = n</a:t>
            </a:r>
            <a:r>
              <a:rPr lang="el-GR" sz="2400" dirty="0" smtClean="0"/>
              <a:t>λ</a:t>
            </a:r>
            <a:r>
              <a:rPr lang="en-NZ" sz="2400" dirty="0" smtClean="0"/>
              <a:t> gives the position of bright fringe.</a:t>
            </a:r>
          </a:p>
          <a:p>
            <a:r>
              <a:rPr lang="en-NZ" sz="2400" dirty="0" smtClean="0"/>
              <a:t>The spacing of fringes is given by  x =</a:t>
            </a:r>
            <a:r>
              <a:rPr lang="el-GR" sz="2400" dirty="0" smtClean="0"/>
              <a:t> λ</a:t>
            </a:r>
            <a:r>
              <a:rPr lang="en-NZ" sz="2400" dirty="0" smtClean="0"/>
              <a:t>L/d</a:t>
            </a:r>
            <a:endParaRPr lang="en-N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Example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071546"/>
            <a:ext cx="8572560" cy="521497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NZ" dirty="0" smtClean="0"/>
              <a:t>Describe and explain how the spacing of an interference pattern is affected by</a:t>
            </a:r>
          </a:p>
          <a:p>
            <a:pPr marL="514350" indent="-514350">
              <a:buAutoNum type="alphaLcPeriod"/>
            </a:pPr>
            <a:r>
              <a:rPr lang="en-NZ" dirty="0" smtClean="0"/>
              <a:t>The wavelength of a wave.</a:t>
            </a:r>
          </a:p>
          <a:p>
            <a:pPr marL="514350" indent="-514350">
              <a:buAutoNum type="alphaLcPeriod"/>
            </a:pPr>
            <a:r>
              <a:rPr lang="en-NZ" dirty="0" smtClean="0"/>
              <a:t>The distance from the screen.</a:t>
            </a:r>
          </a:p>
          <a:p>
            <a:pPr marL="514350" indent="-514350">
              <a:buAutoNum type="alphaLcPeriod"/>
            </a:pPr>
            <a:r>
              <a:rPr lang="en-NZ" dirty="0" smtClean="0"/>
              <a:t>The separation of the sources.</a:t>
            </a:r>
          </a:p>
          <a:p>
            <a:pPr marL="514350" indent="-514350">
              <a:buNone/>
            </a:pPr>
            <a:r>
              <a:rPr lang="en-NZ" dirty="0" err="1" smtClean="0"/>
              <a:t>Ans</a:t>
            </a:r>
            <a:r>
              <a:rPr lang="en-NZ" dirty="0" smtClean="0"/>
              <a:t>: the spacing is determined by x =</a:t>
            </a:r>
            <a:r>
              <a:rPr lang="el-GR" dirty="0" smtClean="0"/>
              <a:t> λ</a:t>
            </a:r>
            <a:r>
              <a:rPr lang="en-NZ" dirty="0" smtClean="0"/>
              <a:t>L/d.</a:t>
            </a:r>
          </a:p>
          <a:p>
            <a:pPr marL="514350" indent="-514350">
              <a:buNone/>
            </a:pPr>
            <a:r>
              <a:rPr lang="en-NZ" dirty="0" smtClean="0"/>
              <a:t>The spacing is proportional to wavelength </a:t>
            </a:r>
            <a:r>
              <a:rPr lang="el-GR" dirty="0" smtClean="0"/>
              <a:t>λ</a:t>
            </a:r>
            <a:r>
              <a:rPr lang="en-NZ" dirty="0" smtClean="0"/>
              <a:t>. When </a:t>
            </a:r>
            <a:r>
              <a:rPr lang="el-GR" dirty="0" smtClean="0"/>
              <a:t>λ </a:t>
            </a:r>
            <a:r>
              <a:rPr lang="en-NZ" dirty="0" smtClean="0"/>
              <a:t>increases, the spacing increases; </a:t>
            </a:r>
          </a:p>
          <a:p>
            <a:pPr marL="514350" indent="-514350">
              <a:buNone/>
            </a:pPr>
            <a:r>
              <a:rPr lang="en-NZ" dirty="0" smtClean="0"/>
              <a:t>The spacing is proportional to the distance. When L</a:t>
            </a:r>
            <a:r>
              <a:rPr lang="el-GR" dirty="0" smtClean="0"/>
              <a:t> </a:t>
            </a:r>
            <a:r>
              <a:rPr lang="en-NZ" dirty="0" smtClean="0"/>
              <a:t>increases, the spacing increases; </a:t>
            </a:r>
          </a:p>
          <a:p>
            <a:pPr marL="514350" indent="-514350">
              <a:buNone/>
            </a:pPr>
            <a:r>
              <a:rPr lang="en-NZ" dirty="0" smtClean="0"/>
              <a:t>The spacing is inversely proportional to the separation, when d increases, x decreases. 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000164" y="1000108"/>
            <a:ext cx="8572560" cy="8286808"/>
            <a:chOff x="-1285915" y="500041"/>
            <a:chExt cx="8572560" cy="8286808"/>
          </a:xfrm>
        </p:grpSpPr>
        <p:grpSp>
          <p:nvGrpSpPr>
            <p:cNvPr id="3" name="Group 4"/>
            <p:cNvGrpSpPr/>
            <p:nvPr/>
          </p:nvGrpSpPr>
          <p:grpSpPr>
            <a:xfrm>
              <a:off x="-428660" y="1357299"/>
              <a:ext cx="6858051" cy="6715172"/>
              <a:chOff x="-214342" y="1285861"/>
              <a:chExt cx="6858051" cy="6715172"/>
            </a:xfrm>
          </p:grpSpPr>
          <p:grpSp>
            <p:nvGrpSpPr>
              <p:cNvPr id="7" name="Group 32"/>
              <p:cNvGrpSpPr/>
              <p:nvPr/>
            </p:nvGrpSpPr>
            <p:grpSpPr>
              <a:xfrm>
                <a:off x="71411" y="1571613"/>
                <a:ext cx="6286548" cy="6100802"/>
                <a:chOff x="71411" y="1571613"/>
                <a:chExt cx="6286548" cy="6100802"/>
              </a:xfrm>
            </p:grpSpPr>
            <p:sp>
              <p:nvSpPr>
                <p:cNvPr id="9" name="Arc 8"/>
                <p:cNvSpPr/>
                <p:nvPr/>
              </p:nvSpPr>
              <p:spPr>
                <a:xfrm rot="16200000">
                  <a:off x="164284" y="1478740"/>
                  <a:ext cx="6100802" cy="6286548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0" name="Arc 9"/>
                <p:cNvSpPr/>
                <p:nvPr/>
              </p:nvSpPr>
              <p:spPr>
                <a:xfrm rot="16200000">
                  <a:off x="2928927" y="4429131"/>
                  <a:ext cx="571504" cy="571505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1" name="Arc 10"/>
                <p:cNvSpPr/>
                <p:nvPr/>
              </p:nvSpPr>
              <p:spPr>
                <a:xfrm rot="16200000">
                  <a:off x="2674134" y="4112424"/>
                  <a:ext cx="1081095" cy="1143008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2" name="Arc 11"/>
                <p:cNvSpPr/>
                <p:nvPr/>
              </p:nvSpPr>
              <p:spPr>
                <a:xfrm rot="16200000">
                  <a:off x="2377983" y="3837070"/>
                  <a:ext cx="1673396" cy="1714512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3" name="Arc 12"/>
                <p:cNvSpPr/>
                <p:nvPr/>
              </p:nvSpPr>
              <p:spPr>
                <a:xfrm rot="16200000">
                  <a:off x="2071673" y="3571878"/>
                  <a:ext cx="2286020" cy="2286017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4" name="Arc 13"/>
                <p:cNvSpPr/>
                <p:nvPr/>
              </p:nvSpPr>
              <p:spPr>
                <a:xfrm rot="16200000">
                  <a:off x="1785923" y="3286123"/>
                  <a:ext cx="2857519" cy="2857521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5" name="Arc 14"/>
                <p:cNvSpPr/>
                <p:nvPr/>
              </p:nvSpPr>
              <p:spPr>
                <a:xfrm rot="16200000">
                  <a:off x="1535888" y="2964652"/>
                  <a:ext cx="3357585" cy="3429026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6" name="Arc 15"/>
                <p:cNvSpPr/>
                <p:nvPr/>
              </p:nvSpPr>
              <p:spPr>
                <a:xfrm rot="16200000">
                  <a:off x="1285856" y="2643183"/>
                  <a:ext cx="3857652" cy="4000528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7" name="Arc 16"/>
                <p:cNvSpPr/>
                <p:nvPr/>
              </p:nvSpPr>
              <p:spPr>
                <a:xfrm rot="16200000">
                  <a:off x="928667" y="2428868"/>
                  <a:ext cx="4572032" cy="4572033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8" name="Arc 17"/>
                <p:cNvSpPr/>
                <p:nvPr/>
              </p:nvSpPr>
              <p:spPr>
                <a:xfrm rot="16200000">
                  <a:off x="673873" y="2112158"/>
                  <a:ext cx="5081623" cy="5143540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9" name="Arc 18"/>
                <p:cNvSpPr/>
                <p:nvPr/>
              </p:nvSpPr>
              <p:spPr>
                <a:xfrm rot="16200000">
                  <a:off x="383360" y="1831168"/>
                  <a:ext cx="5662650" cy="5715044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</p:grpSp>
          <p:sp>
            <p:nvSpPr>
              <p:cNvPr id="8" name="Arc 6"/>
              <p:cNvSpPr/>
              <p:nvPr/>
            </p:nvSpPr>
            <p:spPr>
              <a:xfrm rot="16200000">
                <a:off x="-142902" y="1214421"/>
                <a:ext cx="6715172" cy="6858051"/>
              </a:xfrm>
              <a:prstGeom prst="arc">
                <a:avLst>
                  <a:gd name="adj1" fmla="val 16133573"/>
                  <a:gd name="adj2" fmla="val 5364450"/>
                </a:avLst>
              </a:prstGeom>
              <a:ln w="12700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</p:grpSp>
        <p:sp>
          <p:nvSpPr>
            <p:cNvPr id="4" name="Arc 3"/>
            <p:cNvSpPr/>
            <p:nvPr/>
          </p:nvSpPr>
          <p:spPr>
            <a:xfrm rot="16200000">
              <a:off x="-642972" y="1000107"/>
              <a:ext cx="7286674" cy="7429551"/>
            </a:xfrm>
            <a:prstGeom prst="arc">
              <a:avLst>
                <a:gd name="adj1" fmla="val 16133573"/>
                <a:gd name="adj2" fmla="val 5364450"/>
              </a:avLst>
            </a:prstGeom>
            <a:ln w="127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 dirty="0">
                <a:solidFill>
                  <a:srgbClr val="FF0000"/>
                </a:solidFill>
              </a:endParaRPr>
            </a:p>
          </p:txBody>
        </p:sp>
        <p:sp>
          <p:nvSpPr>
            <p:cNvPr id="5" name="Arc 4"/>
            <p:cNvSpPr/>
            <p:nvPr/>
          </p:nvSpPr>
          <p:spPr>
            <a:xfrm rot="16200000">
              <a:off x="-857285" y="642918"/>
              <a:ext cx="7715302" cy="8001055"/>
            </a:xfrm>
            <a:prstGeom prst="arc">
              <a:avLst>
                <a:gd name="adj1" fmla="val 16133573"/>
                <a:gd name="adj2" fmla="val 5364450"/>
              </a:avLst>
            </a:prstGeom>
            <a:ln w="12700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 dirty="0">
                <a:solidFill>
                  <a:srgbClr val="FF0000"/>
                </a:solidFill>
              </a:endParaRPr>
            </a:p>
          </p:txBody>
        </p:sp>
        <p:sp>
          <p:nvSpPr>
            <p:cNvPr id="6" name="Arc 5"/>
            <p:cNvSpPr/>
            <p:nvPr/>
          </p:nvSpPr>
          <p:spPr>
            <a:xfrm rot="16200000">
              <a:off x="-1143039" y="357165"/>
              <a:ext cx="8286808" cy="8572560"/>
            </a:xfrm>
            <a:prstGeom prst="arc">
              <a:avLst>
                <a:gd name="adj1" fmla="val 16133573"/>
                <a:gd name="adj2" fmla="val 5364450"/>
              </a:avLst>
            </a:prstGeom>
            <a:ln w="127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544056" y="1000108"/>
            <a:ext cx="8572560" cy="8286808"/>
            <a:chOff x="-1285915" y="500041"/>
            <a:chExt cx="8572560" cy="8286808"/>
          </a:xfrm>
        </p:grpSpPr>
        <p:grpSp>
          <p:nvGrpSpPr>
            <p:cNvPr id="21" name="Group 4"/>
            <p:cNvGrpSpPr/>
            <p:nvPr/>
          </p:nvGrpSpPr>
          <p:grpSpPr>
            <a:xfrm>
              <a:off x="-428660" y="1357299"/>
              <a:ext cx="6858051" cy="6715172"/>
              <a:chOff x="-214342" y="1285861"/>
              <a:chExt cx="6858051" cy="6715172"/>
            </a:xfrm>
          </p:grpSpPr>
          <p:grpSp>
            <p:nvGrpSpPr>
              <p:cNvPr id="25" name="Group 32"/>
              <p:cNvGrpSpPr/>
              <p:nvPr/>
            </p:nvGrpSpPr>
            <p:grpSpPr>
              <a:xfrm>
                <a:off x="71411" y="1571613"/>
                <a:ext cx="6286548" cy="6100802"/>
                <a:chOff x="71411" y="1571613"/>
                <a:chExt cx="6286548" cy="6100802"/>
              </a:xfrm>
            </p:grpSpPr>
            <p:sp>
              <p:nvSpPr>
                <p:cNvPr id="27" name="Arc 26"/>
                <p:cNvSpPr/>
                <p:nvPr/>
              </p:nvSpPr>
              <p:spPr>
                <a:xfrm rot="16200000">
                  <a:off x="164284" y="1478740"/>
                  <a:ext cx="6100802" cy="6286548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28" name="Arc 8"/>
                <p:cNvSpPr/>
                <p:nvPr/>
              </p:nvSpPr>
              <p:spPr>
                <a:xfrm rot="16200000">
                  <a:off x="2928927" y="4429131"/>
                  <a:ext cx="571504" cy="571505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29" name="Arc 28"/>
                <p:cNvSpPr/>
                <p:nvPr/>
              </p:nvSpPr>
              <p:spPr>
                <a:xfrm rot="16200000">
                  <a:off x="2674134" y="4112424"/>
                  <a:ext cx="1081095" cy="1143008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30" name="Arc 29"/>
                <p:cNvSpPr/>
                <p:nvPr/>
              </p:nvSpPr>
              <p:spPr>
                <a:xfrm rot="16200000">
                  <a:off x="2377983" y="3837070"/>
                  <a:ext cx="1673396" cy="1714512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31" name="Arc 30"/>
                <p:cNvSpPr/>
                <p:nvPr/>
              </p:nvSpPr>
              <p:spPr>
                <a:xfrm rot="16200000">
                  <a:off x="2071673" y="3571878"/>
                  <a:ext cx="2286020" cy="2286017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32" name="Arc 31"/>
                <p:cNvSpPr/>
                <p:nvPr/>
              </p:nvSpPr>
              <p:spPr>
                <a:xfrm rot="16200000">
                  <a:off x="1785923" y="3286123"/>
                  <a:ext cx="2857519" cy="2857521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33" name="Arc 32"/>
                <p:cNvSpPr/>
                <p:nvPr/>
              </p:nvSpPr>
              <p:spPr>
                <a:xfrm rot="16200000">
                  <a:off x="1535888" y="2964652"/>
                  <a:ext cx="3357585" cy="3429026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34" name="Arc 33"/>
                <p:cNvSpPr/>
                <p:nvPr/>
              </p:nvSpPr>
              <p:spPr>
                <a:xfrm rot="16200000">
                  <a:off x="1285856" y="2643183"/>
                  <a:ext cx="3857652" cy="4000528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35" name="Arc 34"/>
                <p:cNvSpPr/>
                <p:nvPr/>
              </p:nvSpPr>
              <p:spPr>
                <a:xfrm rot="16200000">
                  <a:off x="928667" y="2428868"/>
                  <a:ext cx="4572032" cy="4572033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36" name="Arc 35"/>
                <p:cNvSpPr/>
                <p:nvPr/>
              </p:nvSpPr>
              <p:spPr>
                <a:xfrm rot="16200000">
                  <a:off x="673873" y="2112158"/>
                  <a:ext cx="5081623" cy="5143540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37" name="Arc 36"/>
                <p:cNvSpPr/>
                <p:nvPr/>
              </p:nvSpPr>
              <p:spPr>
                <a:xfrm rot="16200000">
                  <a:off x="383360" y="1831168"/>
                  <a:ext cx="5662650" cy="5715044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</p:grpSp>
          <p:sp>
            <p:nvSpPr>
              <p:cNvPr id="26" name="Arc 25"/>
              <p:cNvSpPr/>
              <p:nvPr/>
            </p:nvSpPr>
            <p:spPr>
              <a:xfrm rot="16200000">
                <a:off x="-142902" y="1214421"/>
                <a:ext cx="6715172" cy="6858051"/>
              </a:xfrm>
              <a:prstGeom prst="arc">
                <a:avLst>
                  <a:gd name="adj1" fmla="val 16133573"/>
                  <a:gd name="adj2" fmla="val 5364450"/>
                </a:avLst>
              </a:prstGeom>
              <a:ln w="12700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</p:grpSp>
        <p:sp>
          <p:nvSpPr>
            <p:cNvPr id="22" name="Arc 21"/>
            <p:cNvSpPr/>
            <p:nvPr/>
          </p:nvSpPr>
          <p:spPr>
            <a:xfrm rot="16200000">
              <a:off x="-642972" y="1000107"/>
              <a:ext cx="7286674" cy="7429551"/>
            </a:xfrm>
            <a:prstGeom prst="arc">
              <a:avLst>
                <a:gd name="adj1" fmla="val 16133573"/>
                <a:gd name="adj2" fmla="val 5364450"/>
              </a:avLst>
            </a:prstGeom>
            <a:ln w="127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 dirty="0">
                <a:solidFill>
                  <a:srgbClr val="FF0000"/>
                </a:solidFill>
              </a:endParaRPr>
            </a:p>
          </p:txBody>
        </p:sp>
        <p:sp>
          <p:nvSpPr>
            <p:cNvPr id="23" name="Arc 22"/>
            <p:cNvSpPr/>
            <p:nvPr/>
          </p:nvSpPr>
          <p:spPr>
            <a:xfrm rot="16200000">
              <a:off x="-857285" y="642918"/>
              <a:ext cx="7715302" cy="8001055"/>
            </a:xfrm>
            <a:prstGeom prst="arc">
              <a:avLst>
                <a:gd name="adj1" fmla="val 16133573"/>
                <a:gd name="adj2" fmla="val 5364450"/>
              </a:avLst>
            </a:prstGeom>
            <a:ln w="12700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 dirty="0">
                <a:solidFill>
                  <a:srgbClr val="FF0000"/>
                </a:solidFill>
              </a:endParaRPr>
            </a:p>
          </p:txBody>
        </p:sp>
        <p:sp>
          <p:nvSpPr>
            <p:cNvPr id="24" name="Arc 23"/>
            <p:cNvSpPr/>
            <p:nvPr/>
          </p:nvSpPr>
          <p:spPr>
            <a:xfrm rot="16200000">
              <a:off x="-1143039" y="357165"/>
              <a:ext cx="8286808" cy="8572560"/>
            </a:xfrm>
            <a:prstGeom prst="arc">
              <a:avLst>
                <a:gd name="adj1" fmla="val 16133573"/>
                <a:gd name="adj2" fmla="val 5364450"/>
              </a:avLst>
            </a:prstGeom>
            <a:ln w="127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Multiple source interference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840108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NZ" dirty="0" smtClean="0"/>
              <a:t>Diffraction grating: a series of many fine parallel slits,  evenly spaced on a piece of glass or plastic.  Slit spacing d is given by the number (N) per metre: d = 1/N.</a:t>
            </a:r>
          </a:p>
          <a:p>
            <a:pPr>
              <a:buNone/>
            </a:pPr>
            <a:r>
              <a:rPr lang="en-NZ" dirty="0" smtClean="0"/>
              <a:t>Interference patterns similar to double slit pattern. Main differences:</a:t>
            </a:r>
          </a:p>
          <a:p>
            <a:pPr marL="514350" indent="-514350">
              <a:buAutoNum type="arabicPeriod"/>
            </a:pPr>
            <a:r>
              <a:rPr lang="en-NZ" dirty="0" smtClean="0"/>
              <a:t>The slits are very thin so light is diffracted through a wide angle.</a:t>
            </a:r>
          </a:p>
          <a:p>
            <a:pPr marL="514350" indent="-514350">
              <a:buAutoNum type="arabicPeriod"/>
            </a:pPr>
            <a:r>
              <a:rPr lang="en-NZ" dirty="0" smtClean="0"/>
              <a:t>Slits are so closely spaced so the bright fringes are widely spread.</a:t>
            </a:r>
          </a:p>
          <a:p>
            <a:pPr marL="514350" indent="-514350">
              <a:buAutoNum type="arabicPeriod"/>
            </a:pPr>
            <a:r>
              <a:rPr lang="en-NZ" dirty="0" smtClean="0"/>
              <a:t>There are large number of slits, so fringes are bright.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Connector 1"/>
          <p:cNvSpPr/>
          <p:nvPr/>
        </p:nvSpPr>
        <p:spPr>
          <a:xfrm>
            <a:off x="1071538" y="2811816"/>
            <a:ext cx="71438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" name="Flowchart: Connector 2"/>
          <p:cNvSpPr/>
          <p:nvPr/>
        </p:nvSpPr>
        <p:spPr>
          <a:xfrm>
            <a:off x="1071538" y="2928934"/>
            <a:ext cx="71438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4" name="Straight Connector 3"/>
          <p:cNvCxnSpPr/>
          <p:nvPr/>
        </p:nvCxnSpPr>
        <p:spPr>
          <a:xfrm>
            <a:off x="1071538" y="2954692"/>
            <a:ext cx="6143668" cy="32801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7"/>
          <p:cNvSpPr/>
          <p:nvPr/>
        </p:nvSpPr>
        <p:spPr>
          <a:xfrm>
            <a:off x="1785918" y="2857496"/>
            <a:ext cx="71438" cy="21431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TextBox 8"/>
          <p:cNvSpPr txBox="1"/>
          <p:nvPr/>
        </p:nvSpPr>
        <p:spPr>
          <a:xfrm>
            <a:off x="1928794" y="270247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θ</a:t>
            </a:r>
            <a:endParaRPr lang="en-NZ" dirty="0"/>
          </a:p>
        </p:txBody>
      </p:sp>
      <p:sp>
        <p:nvSpPr>
          <p:cNvPr id="10" name="TextBox 9"/>
          <p:cNvSpPr txBox="1"/>
          <p:nvPr/>
        </p:nvSpPr>
        <p:spPr>
          <a:xfrm>
            <a:off x="7215206" y="228599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x</a:t>
            </a:r>
            <a:endParaRPr lang="en-NZ" dirty="0"/>
          </a:p>
        </p:txBody>
      </p:sp>
      <p:sp>
        <p:nvSpPr>
          <p:cNvPr id="11" name="TextBox 10"/>
          <p:cNvSpPr txBox="1"/>
          <p:nvPr/>
        </p:nvSpPr>
        <p:spPr>
          <a:xfrm>
            <a:off x="3929058" y="3286124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L</a:t>
            </a:r>
            <a:endParaRPr lang="en-NZ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071538" y="3286124"/>
            <a:ext cx="6143668" cy="7302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30"/>
          <p:cNvSpPr txBox="1">
            <a:spLocks/>
          </p:cNvSpPr>
          <p:nvPr/>
        </p:nvSpPr>
        <p:spPr>
          <a:xfrm>
            <a:off x="742602" y="2579744"/>
            <a:ext cx="328936" cy="420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endParaRPr kumimoji="0" lang="en-NZ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43768" y="164305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P</a:t>
            </a:r>
            <a:endParaRPr lang="en-NZ" dirty="0"/>
          </a:p>
        </p:txBody>
      </p:sp>
      <p:sp>
        <p:nvSpPr>
          <p:cNvPr id="19" name="TextBox 18"/>
          <p:cNvSpPr txBox="1"/>
          <p:nvPr/>
        </p:nvSpPr>
        <p:spPr>
          <a:xfrm>
            <a:off x="7143768" y="3273982"/>
            <a:ext cx="919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Screen</a:t>
            </a:r>
            <a:endParaRPr lang="en-NZ" dirty="0"/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6773517" y="2486451"/>
            <a:ext cx="100013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6200000" flipH="1">
            <a:off x="6215470" y="2786454"/>
            <a:ext cx="199947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1071538" y="1968646"/>
            <a:ext cx="6072230" cy="1135965"/>
            <a:chOff x="1071538" y="2000240"/>
            <a:chExt cx="6072230" cy="113596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1071538" y="2000240"/>
              <a:ext cx="6072230" cy="9544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Flowchart: Connector 23"/>
            <p:cNvSpPr/>
            <p:nvPr/>
          </p:nvSpPr>
          <p:spPr>
            <a:xfrm>
              <a:off x="1071538" y="3064767"/>
              <a:ext cx="71438" cy="71438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25" name="Flowchart: Connector 24"/>
          <p:cNvSpPr/>
          <p:nvPr/>
        </p:nvSpPr>
        <p:spPr>
          <a:xfrm>
            <a:off x="1071538" y="2694698"/>
            <a:ext cx="71438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8" name="Flowchart: Connector 27"/>
          <p:cNvSpPr/>
          <p:nvPr/>
        </p:nvSpPr>
        <p:spPr>
          <a:xfrm>
            <a:off x="7176569" y="1961603"/>
            <a:ext cx="71438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31" name="Straight Arrow Connector 30"/>
          <p:cNvCxnSpPr/>
          <p:nvPr/>
        </p:nvCxnSpPr>
        <p:spPr>
          <a:xfrm rot="5400000">
            <a:off x="893737" y="2762424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 flipH="1" flipV="1">
            <a:off x="892943" y="3015375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142976" y="3916924"/>
            <a:ext cx="47149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 smtClean="0"/>
              <a:t> generally:  </a:t>
            </a:r>
            <a:r>
              <a:rPr lang="en-NZ" dirty="0" err="1" smtClean="0"/>
              <a:t>dsin</a:t>
            </a:r>
            <a:r>
              <a:rPr lang="el-GR" dirty="0" smtClean="0"/>
              <a:t>θ</a:t>
            </a:r>
            <a:r>
              <a:rPr lang="en-NZ" dirty="0" smtClean="0"/>
              <a:t> =n</a:t>
            </a:r>
            <a:r>
              <a:rPr lang="el-GR" dirty="0" smtClean="0"/>
              <a:t>λ</a:t>
            </a:r>
            <a:r>
              <a:rPr lang="en-NZ" dirty="0" smtClean="0"/>
              <a:t> (n =0, 1, 2, …)</a:t>
            </a: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Interference pattern formula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8" name="Object 37"/>
          <p:cNvGraphicFramePr>
            <a:graphicFrameLocks noChangeAspect="1"/>
          </p:cNvGraphicFramePr>
          <p:nvPr/>
        </p:nvGraphicFramePr>
        <p:xfrm>
          <a:off x="2643188" y="4349750"/>
          <a:ext cx="2357437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3" imgW="1167893" imgH="393529" progId="Equation.3">
                  <p:embed/>
                </p:oleObj>
              </mc:Choice>
              <mc:Fallback>
                <p:oleObj name="Equation" r:id="rId3" imgW="1167893" imgH="393529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88" y="4349750"/>
                        <a:ext cx="2357437" cy="793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39"/>
          <p:cNvSpPr/>
          <p:nvPr/>
        </p:nvSpPr>
        <p:spPr>
          <a:xfrm>
            <a:off x="1214414" y="4488428"/>
            <a:ext cx="1446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dirty="0" smtClean="0"/>
              <a:t>When L &gt;&gt;x,  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000108"/>
            <a:ext cx="8429684" cy="51651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NZ" dirty="0" err="1" smtClean="0"/>
              <a:t>eg</a:t>
            </a:r>
            <a:r>
              <a:rPr lang="en-NZ" dirty="0" smtClean="0"/>
              <a:t>: </a:t>
            </a:r>
          </a:p>
          <a:p>
            <a:pPr>
              <a:buNone/>
            </a:pPr>
            <a:r>
              <a:rPr lang="en-NZ" dirty="0" smtClean="0"/>
              <a:t>Light from a red laser (wavelength 6.70x10</a:t>
            </a:r>
            <a:r>
              <a:rPr lang="en-NZ" baseline="30000" dirty="0" smtClean="0"/>
              <a:t>-7</a:t>
            </a:r>
            <a:r>
              <a:rPr lang="en-NZ" dirty="0" smtClean="0"/>
              <a:t>m) is shone on a diffraction grating. The light forms a pattern showing nine bright fringes spread across a distance of 4.0cm. When the laser is replaced with a green laser, the interference pattern shows nine fringes spread out over a distance of 3.2cm. Calculate the wavelength of the green laser.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en-NZ" dirty="0" err="1" smtClean="0"/>
              <a:t>Ans</a:t>
            </a:r>
            <a:r>
              <a:rPr lang="en-NZ" dirty="0" smtClean="0"/>
              <a:t>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spacing: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so                           </a:t>
            </a:r>
            <a:r>
              <a:rPr lang="en-NZ" dirty="0" err="1" smtClean="0"/>
              <a:t>ie</a:t>
            </a:r>
            <a:r>
              <a:rPr lang="en-NZ" dirty="0" smtClean="0"/>
              <a:t>: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  </a:t>
            </a:r>
            <a:endParaRPr lang="en-NZ" dirty="0"/>
          </a:p>
        </p:txBody>
      </p:sp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2000232" y="1571612"/>
          <a:ext cx="1027785" cy="861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Equation" r:id="rId3" imgW="469696" imgH="393529" progId="Equation.3">
                  <p:embed/>
                </p:oleObj>
              </mc:Choice>
              <mc:Fallback>
                <p:oleObj name="Equation" r:id="rId3" imgW="469696" imgH="393529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32" y="1571612"/>
                        <a:ext cx="1027785" cy="8611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1142976" y="2714620"/>
          <a:ext cx="1785950" cy="707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Equation" r:id="rId5" imgW="914400" imgH="393700" progId="Equation.3">
                  <p:embed/>
                </p:oleObj>
              </mc:Choice>
              <mc:Fallback>
                <p:oleObj name="Equation" r:id="rId5" imgW="914400" imgH="3937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2714620"/>
                        <a:ext cx="1785950" cy="7074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3929058" y="2571744"/>
          <a:ext cx="1786506" cy="1071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Equation" r:id="rId7" imgW="545863" imgH="469696" progId="Equation.3">
                  <p:embed/>
                </p:oleObj>
              </mc:Choice>
              <mc:Fallback>
                <p:oleObj name="Equation" r:id="rId7" imgW="545863" imgH="469696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58" y="2571744"/>
                        <a:ext cx="1786506" cy="10715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8" name="Object 10"/>
          <p:cNvGraphicFramePr>
            <a:graphicFrameLocks noChangeAspect="1"/>
          </p:cNvGraphicFramePr>
          <p:nvPr/>
        </p:nvGraphicFramePr>
        <p:xfrm>
          <a:off x="785785" y="3857628"/>
          <a:ext cx="6310357" cy="857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Equation" r:id="rId9" imgW="3365500" imgH="457200" progId="Equation.3">
                  <p:embed/>
                </p:oleObj>
              </mc:Choice>
              <mc:Fallback>
                <p:oleObj name="Equation" r:id="rId9" imgW="3365500" imgH="4572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5" y="3857628"/>
                        <a:ext cx="6310357" cy="8572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NZ" dirty="0" smtClean="0"/>
              <a:t>Interference of white light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>
              <a:buNone/>
            </a:pPr>
            <a:r>
              <a:rPr lang="en-NZ" dirty="0" err="1" smtClean="0"/>
              <a:t>Antinodal</a:t>
            </a:r>
            <a:r>
              <a:rPr lang="en-NZ" dirty="0" smtClean="0"/>
              <a:t> lines for different wavelengths (frequencies) of same order spread out except the zero order. The red light bends more than violet light. The diffraction grating produces a series of spectra on both sides of a central white line.</a:t>
            </a:r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71472" y="714356"/>
            <a:ext cx="8212137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Wavefronts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and direction of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propagation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19100" y="1643051"/>
            <a:ext cx="5724536" cy="30051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crests/troughs of a wave </a:t>
            </a:r>
            <a:r>
              <a:rPr lang="en-US" sz="2800" dirty="0" smtClean="0"/>
              <a:t>are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sometimes called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wavefronts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shape of a wave is determined by its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wavefronts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The direction of propagation of the wave is perpendicular to </a:t>
            </a:r>
            <a:r>
              <a:rPr lang="en-US" sz="2800" dirty="0" err="1" smtClean="0"/>
              <a:t>wavefronts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9775" y="4643447"/>
            <a:ext cx="4182453" cy="19415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67413" y="1643050"/>
            <a:ext cx="3176587" cy="2922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25" name="Group 24"/>
          <p:cNvGrpSpPr/>
          <p:nvPr/>
        </p:nvGrpSpPr>
        <p:grpSpPr>
          <a:xfrm>
            <a:off x="5857884" y="5715016"/>
            <a:ext cx="143670" cy="143670"/>
            <a:chOff x="5929322" y="5786454"/>
            <a:chExt cx="143670" cy="14367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5929322" y="5786454"/>
              <a:ext cx="142876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6000760" y="5857892"/>
              <a:ext cx="142876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7715272" y="2500306"/>
            <a:ext cx="142876" cy="142876"/>
            <a:chOff x="5929322" y="5786454"/>
            <a:chExt cx="143670" cy="143670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5929322" y="5786454"/>
              <a:ext cx="142876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6000760" y="5857892"/>
              <a:ext cx="142876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7572396" y="4072736"/>
            <a:ext cx="1357322" cy="1766007"/>
            <a:chOff x="7572396" y="4072736"/>
            <a:chExt cx="1357322" cy="1766007"/>
          </a:xfrm>
        </p:grpSpPr>
        <p:grpSp>
          <p:nvGrpSpPr>
            <p:cNvPr id="41" name="Group 40"/>
            <p:cNvGrpSpPr/>
            <p:nvPr/>
          </p:nvGrpSpPr>
          <p:grpSpPr>
            <a:xfrm rot="7015891">
              <a:off x="7722697" y="5069757"/>
              <a:ext cx="708044" cy="829927"/>
              <a:chOff x="4136773" y="4881632"/>
              <a:chExt cx="708044" cy="829927"/>
            </a:xfrm>
          </p:grpSpPr>
          <p:cxnSp>
            <p:nvCxnSpPr>
              <p:cNvPr id="32" name="Straight Arrow Connector 31"/>
              <p:cNvCxnSpPr/>
              <p:nvPr/>
            </p:nvCxnSpPr>
            <p:spPr>
              <a:xfrm rot="3784109" flipV="1">
                <a:off x="4267928" y="5372330"/>
                <a:ext cx="368076" cy="310381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rot="19984109">
                <a:off x="4136773" y="4881632"/>
                <a:ext cx="708044" cy="773341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/>
            <p:cNvGrpSpPr/>
            <p:nvPr/>
          </p:nvGrpSpPr>
          <p:grpSpPr>
            <a:xfrm>
              <a:off x="7572396" y="4072736"/>
              <a:ext cx="1357322" cy="1154356"/>
              <a:chOff x="7572396" y="4072736"/>
              <a:chExt cx="1357322" cy="1154356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7572396" y="4072736"/>
                <a:ext cx="1357322" cy="1154356"/>
                <a:chOff x="7572396" y="4072736"/>
                <a:chExt cx="1357322" cy="1154356"/>
              </a:xfrm>
            </p:grpSpPr>
            <p:sp>
              <p:nvSpPr>
                <p:cNvPr id="30" name="TextBox 29"/>
                <p:cNvSpPr txBox="1"/>
                <p:nvPr/>
              </p:nvSpPr>
              <p:spPr>
                <a:xfrm>
                  <a:off x="7572396" y="4857760"/>
                  <a:ext cx="135732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NZ" b="1" dirty="0" err="1" smtClean="0"/>
                    <a:t>Wavefront</a:t>
                  </a:r>
                  <a:endParaRPr lang="en-NZ" b="1" dirty="0"/>
                </a:p>
              </p:txBody>
            </p:sp>
            <p:cxnSp>
              <p:nvCxnSpPr>
                <p:cNvPr id="35" name="Straight Arrow Connector 34"/>
                <p:cNvCxnSpPr/>
                <p:nvPr/>
              </p:nvCxnSpPr>
              <p:spPr>
                <a:xfrm rot="5400000" flipH="1" flipV="1">
                  <a:off x="8179619" y="4464851"/>
                  <a:ext cx="785818" cy="1588"/>
                </a:xfrm>
                <a:prstGeom prst="straightConnector1">
                  <a:avLst/>
                </a:prstGeom>
                <a:ln w="28575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3" name="Straight Arrow Connector 42"/>
              <p:cNvCxnSpPr/>
              <p:nvPr/>
            </p:nvCxnSpPr>
            <p:spPr>
              <a:xfrm rot="16200000" flipV="1">
                <a:off x="7804569" y="4434112"/>
                <a:ext cx="642942" cy="178595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4" name="Group 63"/>
          <p:cNvGrpSpPr/>
          <p:nvPr/>
        </p:nvGrpSpPr>
        <p:grpSpPr>
          <a:xfrm>
            <a:off x="5000628" y="3357562"/>
            <a:ext cx="3429024" cy="2428893"/>
            <a:chOff x="5000628" y="3357562"/>
            <a:chExt cx="3429024" cy="2428893"/>
          </a:xfrm>
        </p:grpSpPr>
        <p:sp>
          <p:nvSpPr>
            <p:cNvPr id="51" name="TextBox 50"/>
            <p:cNvSpPr txBox="1"/>
            <p:nvPr/>
          </p:nvSpPr>
          <p:spPr>
            <a:xfrm>
              <a:off x="5000628" y="4429132"/>
              <a:ext cx="1928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b="1" dirty="0" smtClean="0"/>
                <a:t>Direction of wave</a:t>
              </a:r>
              <a:endParaRPr lang="en-NZ" b="1" dirty="0"/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6429388" y="3357562"/>
              <a:ext cx="2000264" cy="2428893"/>
              <a:chOff x="6429388" y="3357562"/>
              <a:chExt cx="2000264" cy="2428893"/>
            </a:xfrm>
          </p:grpSpPr>
          <p:cxnSp>
            <p:nvCxnSpPr>
              <p:cNvPr id="53" name="Straight Arrow Connector 52"/>
              <p:cNvCxnSpPr/>
              <p:nvPr/>
            </p:nvCxnSpPr>
            <p:spPr>
              <a:xfrm rot="5400000" flipH="1" flipV="1">
                <a:off x="6036479" y="3750471"/>
                <a:ext cx="1143008" cy="35719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6858016" y="4143380"/>
                <a:ext cx="714380" cy="35719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/>
              <p:nvPr/>
            </p:nvCxnSpPr>
            <p:spPr>
              <a:xfrm rot="16200000" flipH="1">
                <a:off x="6393669" y="4893480"/>
                <a:ext cx="1071570" cy="71438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V="1">
                <a:off x="6572264" y="3357562"/>
                <a:ext cx="1857388" cy="1143008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Interference of waves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err="1" smtClean="0">
                <a:hlinkClick r:id="rId2"/>
              </a:rPr>
              <a:t>Rippletank</a:t>
            </a:r>
            <a:r>
              <a:rPr lang="en-NZ" dirty="0" smtClean="0">
                <a:hlinkClick r:id="rId2"/>
              </a:rPr>
              <a:t> Demo</a:t>
            </a:r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952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NZ" dirty="0" smtClean="0"/>
              <a:t>Phase</a:t>
            </a:r>
            <a:endParaRPr lang="en-NZ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361847"/>
            <a:ext cx="8107810" cy="4555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Box 24"/>
          <p:cNvSpPr txBox="1"/>
          <p:nvPr/>
        </p:nvSpPr>
        <p:spPr>
          <a:xfrm>
            <a:off x="500034" y="1071546"/>
            <a:ext cx="82153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200" dirty="0" smtClean="0"/>
              <a:t>Particles moving in the same motion all the time are </a:t>
            </a:r>
            <a:r>
              <a:rPr lang="en-NZ" sz="2200" b="1" dirty="0" smtClean="0"/>
              <a:t>in phase.</a:t>
            </a:r>
            <a:r>
              <a:rPr lang="en-NZ" sz="2200" dirty="0" smtClean="0"/>
              <a:t> Particles moving  oppositely all the time are in opposite </a:t>
            </a:r>
            <a:r>
              <a:rPr lang="en-NZ" sz="2200" b="1" dirty="0" smtClean="0"/>
              <a:t>phase.  </a:t>
            </a:r>
            <a:r>
              <a:rPr lang="en-NZ" sz="2200" dirty="0" smtClean="0"/>
              <a:t>If particles are not always moving in the same direction, they are out of phase.</a:t>
            </a:r>
            <a:r>
              <a:rPr lang="en-NZ" sz="2200" b="1" dirty="0" smtClean="0"/>
              <a:t> </a:t>
            </a:r>
            <a:endParaRPr lang="en-NZ" sz="2200" b="1" dirty="0"/>
          </a:p>
        </p:txBody>
      </p:sp>
      <p:grpSp>
        <p:nvGrpSpPr>
          <p:cNvPr id="29" name="Group 28"/>
          <p:cNvGrpSpPr/>
          <p:nvPr/>
        </p:nvGrpSpPr>
        <p:grpSpPr>
          <a:xfrm>
            <a:off x="395795" y="3074224"/>
            <a:ext cx="8107810" cy="3119133"/>
            <a:chOff x="395795" y="3916924"/>
            <a:chExt cx="8107810" cy="2559771"/>
          </a:xfrm>
        </p:grpSpPr>
        <p:sp>
          <p:nvSpPr>
            <p:cNvPr id="10" name="TextBox 9"/>
            <p:cNvSpPr txBox="1"/>
            <p:nvPr/>
          </p:nvSpPr>
          <p:spPr>
            <a:xfrm>
              <a:off x="5929322" y="3916924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dirty="0" smtClean="0"/>
                <a:t>F</a:t>
              </a:r>
              <a:endParaRPr lang="en-NZ" dirty="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3143240" y="3927478"/>
              <a:ext cx="2000264" cy="158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>
              <a:off x="395795" y="3916927"/>
              <a:ext cx="8107810" cy="2559768"/>
              <a:chOff x="428596" y="2500306"/>
              <a:chExt cx="8107810" cy="3226852"/>
            </a:xfrm>
          </p:grpSpPr>
          <p:cxnSp>
            <p:nvCxnSpPr>
              <p:cNvPr id="7" name="Straight Connector 6"/>
              <p:cNvCxnSpPr/>
              <p:nvPr/>
            </p:nvCxnSpPr>
            <p:spPr>
              <a:xfrm rot="10800000" flipH="1">
                <a:off x="428596" y="4116033"/>
                <a:ext cx="8107810" cy="1588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1214414" y="3786190"/>
                <a:ext cx="6429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NZ" dirty="0" smtClean="0"/>
                  <a:t>A</a:t>
                </a:r>
                <a:endParaRPr lang="en-NZ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285984" y="2500306"/>
                <a:ext cx="5715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NZ" dirty="0" smtClean="0"/>
                  <a:t>B</a:t>
                </a:r>
                <a:endParaRPr lang="en-NZ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357554" y="3857628"/>
                <a:ext cx="6429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NZ" dirty="0" smtClean="0"/>
                  <a:t>C</a:t>
                </a:r>
                <a:endParaRPr lang="en-NZ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143372" y="5357826"/>
                <a:ext cx="5000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NZ" dirty="0" smtClean="0"/>
                  <a:t>D</a:t>
                </a:r>
                <a:endParaRPr lang="en-NZ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714876" y="3857628"/>
                <a:ext cx="3571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NZ" dirty="0" smtClean="0"/>
                  <a:t>E</a:t>
                </a:r>
                <a:endParaRPr lang="en-NZ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143768" y="3857628"/>
                <a:ext cx="3571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NZ" dirty="0" smtClean="0"/>
                  <a:t>G</a:t>
                </a:r>
                <a:endParaRPr lang="en-NZ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715272" y="5357826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NZ" dirty="0" smtClean="0"/>
                  <a:t>H</a:t>
                </a:r>
                <a:endParaRPr lang="en-NZ" dirty="0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57422" y="285749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474408" y="4071942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3311874" y="4059063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5104867" y="4059063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7865191" y="5189192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6000760" y="285749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4221853" y="5189192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6929454" y="4071942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 rot="16200000" flipV="1">
                <a:off x="6858810" y="3966909"/>
                <a:ext cx="285752" cy="1588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rot="5400000">
                <a:off x="1389297" y="4285462"/>
                <a:ext cx="285752" cy="1588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rot="5400000">
                <a:off x="5027180" y="4285462"/>
                <a:ext cx="285752" cy="1588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rot="16200000" flipV="1">
                <a:off x="3241230" y="3986831"/>
                <a:ext cx="285752" cy="1588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3214678" y="2786058"/>
                <a:ext cx="19288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NZ" dirty="0" smtClean="0"/>
                  <a:t>wave propagation</a:t>
                </a:r>
                <a:endParaRPr lang="en-NZ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Phase difference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435280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NZ" sz="3600" dirty="0" smtClean="0"/>
              <a:t>Phase difference is expressed in wavelength.</a:t>
            </a:r>
          </a:p>
          <a:p>
            <a:pPr>
              <a:buNone/>
            </a:pPr>
            <a:r>
              <a:rPr lang="en-NZ" sz="3600" dirty="0" smtClean="0"/>
              <a:t>The distance between two points in phase is a whole number of wavelength (n</a:t>
            </a:r>
            <a:r>
              <a:rPr lang="el-GR" sz="3600" dirty="0" smtClean="0"/>
              <a:t>λ</a:t>
            </a:r>
            <a:r>
              <a:rPr lang="en-NZ" sz="3600" dirty="0" smtClean="0"/>
              <a:t>).</a:t>
            </a:r>
          </a:p>
          <a:p>
            <a:pPr>
              <a:buNone/>
            </a:pPr>
            <a:r>
              <a:rPr lang="en-NZ" sz="3600" dirty="0" smtClean="0"/>
              <a:t>The distance between two points in opposite phase is an odd number of half wavelength ((2n+1)</a:t>
            </a:r>
            <a:r>
              <a:rPr lang="el-GR" sz="3600" dirty="0" smtClean="0"/>
              <a:t> λ </a:t>
            </a:r>
            <a:r>
              <a:rPr lang="en-NZ" sz="3600" dirty="0" smtClean="0"/>
              <a:t>/2).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3678654" cy="1428759"/>
          </a:xfrm>
          <a:prstGeom prst="rect">
            <a:avLst/>
          </a:prstGeom>
          <a:solidFill>
            <a:srgbClr val="DDDDDD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142976" y="2214554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Two waves are in phase</a:t>
            </a:r>
            <a:endParaRPr lang="en-NZ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3678654" cy="857256"/>
          </a:xfrm>
          <a:prstGeom prst="rect">
            <a:avLst/>
          </a:prstGeom>
          <a:solidFill>
            <a:srgbClr val="DDDDDD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" name="Group 10"/>
          <p:cNvGrpSpPr/>
          <p:nvPr/>
        </p:nvGrpSpPr>
        <p:grpSpPr>
          <a:xfrm>
            <a:off x="1214414" y="3929066"/>
            <a:ext cx="3750092" cy="1643074"/>
            <a:chOff x="4643438" y="3929066"/>
            <a:chExt cx="3750092" cy="1643074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>
              <a:off x="4643438" y="3929066"/>
              <a:ext cx="3678654" cy="92869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38100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  <a:effectLst/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10800000" flipH="1">
              <a:off x="4857752" y="4643445"/>
              <a:ext cx="3535778" cy="92869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76200">
              <a:solidFill>
                <a:srgbClr val="FFFFFF">
                  <a:alpha val="0"/>
                </a:srgbClr>
              </a:solidFill>
              <a:miter lim="800000"/>
              <a:headEnd/>
              <a:tailEnd/>
            </a:ln>
            <a:effectLst/>
          </p:spPr>
        </p:pic>
      </p:grpSp>
      <p:sp>
        <p:nvSpPr>
          <p:cNvPr id="7" name="TextBox 6"/>
          <p:cNvSpPr txBox="1"/>
          <p:nvPr/>
        </p:nvSpPr>
        <p:spPr>
          <a:xfrm>
            <a:off x="1357290" y="5500702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Two waves are in opposite phase</a:t>
            </a:r>
            <a:endParaRPr lang="en-NZ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2436" y="366690"/>
            <a:ext cx="3678654" cy="1428759"/>
          </a:xfrm>
          <a:prstGeom prst="rect">
            <a:avLst/>
          </a:prstGeom>
          <a:solidFill>
            <a:srgbClr val="DDDDDD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1064" y="1509698"/>
            <a:ext cx="3678654" cy="857256"/>
          </a:xfrm>
          <a:prstGeom prst="rect">
            <a:avLst/>
          </a:prstGeom>
          <a:solidFill>
            <a:srgbClr val="DDDDDD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072066" y="236695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Two waves are out of phase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Interference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51520" y="1268760"/>
            <a:ext cx="8784976" cy="485740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two waves meet in the same medium, the vibration intensifies at some places and weakens at others. This phenomenon is called interference.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the vibration is larger than individual waves, the interference is called constructive interference (superposition). If the vibration is smaller than individual waves, it is destructive interference (superposition).</a:t>
            </a:r>
            <a:endParaRPr kumimoji="0" lang="en-N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Wave interference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4" descr=" 11-18.jpg                                                      000000FBCPS3e_cd                       BB34F719:"/>
          <p:cNvPicPr>
            <a:picLocks noChangeAspect="1" noChangeArrowheads="1"/>
          </p:cNvPicPr>
          <p:nvPr/>
        </p:nvPicPr>
        <p:blipFill>
          <a:blip r:embed="rId2"/>
          <a:srcRect t="35410" b="33115"/>
          <a:stretch>
            <a:fillRect/>
          </a:stretch>
        </p:blipFill>
        <p:spPr bwMode="auto">
          <a:xfrm>
            <a:off x="671514" y="1023531"/>
            <a:ext cx="8229600" cy="290553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3559734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constructive interference</a:t>
            </a:r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4786314" y="357187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destructive interference</a:t>
            </a:r>
            <a:endParaRPr lang="en-NZ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4214818"/>
            <a:ext cx="78581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 smtClean="0"/>
              <a:t>Simply align the waves in time and add the displacements.</a:t>
            </a:r>
          </a:p>
          <a:p>
            <a:r>
              <a:rPr lang="en-US" altLang="en-US" sz="2400" dirty="0" smtClean="0"/>
              <a:t>If the displacements are of the same sign, the wave is reinforced and grows bigger – constructive interference.</a:t>
            </a:r>
          </a:p>
          <a:p>
            <a:r>
              <a:rPr lang="en-US" altLang="en-US" sz="2400" dirty="0" smtClean="0"/>
              <a:t>If the displacements are of opposite sign, the wave is diminished and becomes smaller – destructive interference.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71668" y="1000108"/>
            <a:ext cx="8572560" cy="8286808"/>
            <a:chOff x="-1285915" y="500041"/>
            <a:chExt cx="8572560" cy="8286808"/>
          </a:xfrm>
        </p:grpSpPr>
        <p:grpSp>
          <p:nvGrpSpPr>
            <p:cNvPr id="3" name="Group 4"/>
            <p:cNvGrpSpPr/>
            <p:nvPr/>
          </p:nvGrpSpPr>
          <p:grpSpPr>
            <a:xfrm>
              <a:off x="-428660" y="1357299"/>
              <a:ext cx="6858051" cy="6715172"/>
              <a:chOff x="-214342" y="1285861"/>
              <a:chExt cx="6858051" cy="6715172"/>
            </a:xfrm>
          </p:grpSpPr>
          <p:grpSp>
            <p:nvGrpSpPr>
              <p:cNvPr id="7" name="Group 32"/>
              <p:cNvGrpSpPr/>
              <p:nvPr/>
            </p:nvGrpSpPr>
            <p:grpSpPr>
              <a:xfrm>
                <a:off x="71411" y="1571613"/>
                <a:ext cx="6286548" cy="6100802"/>
                <a:chOff x="71411" y="1571613"/>
                <a:chExt cx="6286548" cy="6100802"/>
              </a:xfrm>
            </p:grpSpPr>
            <p:sp>
              <p:nvSpPr>
                <p:cNvPr id="9" name="Arc 8"/>
                <p:cNvSpPr/>
                <p:nvPr/>
              </p:nvSpPr>
              <p:spPr>
                <a:xfrm rot="16200000">
                  <a:off x="164284" y="1478740"/>
                  <a:ext cx="6100802" cy="6286548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0" name="Arc 9"/>
                <p:cNvSpPr/>
                <p:nvPr/>
              </p:nvSpPr>
              <p:spPr>
                <a:xfrm rot="16200000">
                  <a:off x="2928927" y="4429131"/>
                  <a:ext cx="571504" cy="571505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1" name="Arc 10"/>
                <p:cNvSpPr/>
                <p:nvPr/>
              </p:nvSpPr>
              <p:spPr>
                <a:xfrm rot="16200000">
                  <a:off x="2674134" y="4112424"/>
                  <a:ext cx="1081095" cy="1143008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2" name="Arc 11"/>
                <p:cNvSpPr/>
                <p:nvPr/>
              </p:nvSpPr>
              <p:spPr>
                <a:xfrm rot="16200000">
                  <a:off x="2377983" y="3837070"/>
                  <a:ext cx="1673396" cy="1714512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3" name="Arc 12"/>
                <p:cNvSpPr/>
                <p:nvPr/>
              </p:nvSpPr>
              <p:spPr>
                <a:xfrm rot="16200000">
                  <a:off x="2071673" y="3571878"/>
                  <a:ext cx="2286020" cy="2286017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4" name="Arc 13"/>
                <p:cNvSpPr/>
                <p:nvPr/>
              </p:nvSpPr>
              <p:spPr>
                <a:xfrm rot="16200000">
                  <a:off x="1785923" y="3286123"/>
                  <a:ext cx="2857519" cy="2857521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5" name="Arc 14"/>
                <p:cNvSpPr/>
                <p:nvPr/>
              </p:nvSpPr>
              <p:spPr>
                <a:xfrm rot="16200000">
                  <a:off x="1535888" y="2964652"/>
                  <a:ext cx="3357585" cy="3429026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6" name="Arc 15"/>
                <p:cNvSpPr/>
                <p:nvPr/>
              </p:nvSpPr>
              <p:spPr>
                <a:xfrm rot="16200000">
                  <a:off x="1285856" y="2643183"/>
                  <a:ext cx="3857652" cy="4000528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7" name="Arc 16"/>
                <p:cNvSpPr/>
                <p:nvPr/>
              </p:nvSpPr>
              <p:spPr>
                <a:xfrm rot="16200000">
                  <a:off x="928667" y="2428868"/>
                  <a:ext cx="4572032" cy="4572033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8" name="Arc 17"/>
                <p:cNvSpPr/>
                <p:nvPr/>
              </p:nvSpPr>
              <p:spPr>
                <a:xfrm rot="16200000">
                  <a:off x="673873" y="2112158"/>
                  <a:ext cx="5081623" cy="5143540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9" name="Arc 18"/>
                <p:cNvSpPr/>
                <p:nvPr/>
              </p:nvSpPr>
              <p:spPr>
                <a:xfrm rot="16200000">
                  <a:off x="383360" y="1831168"/>
                  <a:ext cx="5662650" cy="5715044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</p:grpSp>
          <p:sp>
            <p:nvSpPr>
              <p:cNvPr id="8" name="Arc 6"/>
              <p:cNvSpPr/>
              <p:nvPr/>
            </p:nvSpPr>
            <p:spPr>
              <a:xfrm rot="16200000">
                <a:off x="-142902" y="1214421"/>
                <a:ext cx="6715172" cy="6858051"/>
              </a:xfrm>
              <a:prstGeom prst="arc">
                <a:avLst>
                  <a:gd name="adj1" fmla="val 16133573"/>
                  <a:gd name="adj2" fmla="val 5364450"/>
                </a:avLst>
              </a:prstGeom>
              <a:ln w="12700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</p:grpSp>
        <p:sp>
          <p:nvSpPr>
            <p:cNvPr id="4" name="Arc 3"/>
            <p:cNvSpPr/>
            <p:nvPr/>
          </p:nvSpPr>
          <p:spPr>
            <a:xfrm rot="16200000">
              <a:off x="-642972" y="1000107"/>
              <a:ext cx="7286674" cy="7429551"/>
            </a:xfrm>
            <a:prstGeom prst="arc">
              <a:avLst>
                <a:gd name="adj1" fmla="val 16133573"/>
                <a:gd name="adj2" fmla="val 5364450"/>
              </a:avLst>
            </a:prstGeom>
            <a:ln w="127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 dirty="0">
                <a:solidFill>
                  <a:srgbClr val="FF0000"/>
                </a:solidFill>
              </a:endParaRPr>
            </a:p>
          </p:txBody>
        </p:sp>
        <p:sp>
          <p:nvSpPr>
            <p:cNvPr id="5" name="Arc 4"/>
            <p:cNvSpPr/>
            <p:nvPr/>
          </p:nvSpPr>
          <p:spPr>
            <a:xfrm rot="16200000">
              <a:off x="-857285" y="642918"/>
              <a:ext cx="7715302" cy="8001055"/>
            </a:xfrm>
            <a:prstGeom prst="arc">
              <a:avLst>
                <a:gd name="adj1" fmla="val 16133573"/>
                <a:gd name="adj2" fmla="val 5364450"/>
              </a:avLst>
            </a:prstGeom>
            <a:ln w="12700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 dirty="0">
                <a:solidFill>
                  <a:srgbClr val="FF0000"/>
                </a:solidFill>
              </a:endParaRPr>
            </a:p>
          </p:txBody>
        </p:sp>
        <p:sp>
          <p:nvSpPr>
            <p:cNvPr id="6" name="Arc 5"/>
            <p:cNvSpPr/>
            <p:nvPr/>
          </p:nvSpPr>
          <p:spPr>
            <a:xfrm rot="16200000">
              <a:off x="-1143039" y="357165"/>
              <a:ext cx="8286808" cy="8572560"/>
            </a:xfrm>
            <a:prstGeom prst="arc">
              <a:avLst>
                <a:gd name="adj1" fmla="val 16133573"/>
                <a:gd name="adj2" fmla="val 5364450"/>
              </a:avLst>
            </a:prstGeom>
            <a:ln w="127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14348" y="1000108"/>
            <a:ext cx="8572560" cy="8286808"/>
            <a:chOff x="-1285915" y="500041"/>
            <a:chExt cx="8572560" cy="8286808"/>
          </a:xfrm>
        </p:grpSpPr>
        <p:grpSp>
          <p:nvGrpSpPr>
            <p:cNvPr id="21" name="Group 4"/>
            <p:cNvGrpSpPr/>
            <p:nvPr/>
          </p:nvGrpSpPr>
          <p:grpSpPr>
            <a:xfrm>
              <a:off x="-428660" y="1357299"/>
              <a:ext cx="6858051" cy="6715172"/>
              <a:chOff x="-214342" y="1285861"/>
              <a:chExt cx="6858051" cy="6715172"/>
            </a:xfrm>
          </p:grpSpPr>
          <p:grpSp>
            <p:nvGrpSpPr>
              <p:cNvPr id="25" name="Group 32"/>
              <p:cNvGrpSpPr/>
              <p:nvPr/>
            </p:nvGrpSpPr>
            <p:grpSpPr>
              <a:xfrm>
                <a:off x="71411" y="1571613"/>
                <a:ext cx="6286548" cy="6100802"/>
                <a:chOff x="71411" y="1571613"/>
                <a:chExt cx="6286548" cy="6100802"/>
              </a:xfrm>
            </p:grpSpPr>
            <p:sp>
              <p:nvSpPr>
                <p:cNvPr id="27" name="Arc 26"/>
                <p:cNvSpPr/>
                <p:nvPr/>
              </p:nvSpPr>
              <p:spPr>
                <a:xfrm rot="16200000">
                  <a:off x="164284" y="1478740"/>
                  <a:ext cx="6100802" cy="6286548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28" name="Arc 8"/>
                <p:cNvSpPr/>
                <p:nvPr/>
              </p:nvSpPr>
              <p:spPr>
                <a:xfrm rot="16200000">
                  <a:off x="2928927" y="4429131"/>
                  <a:ext cx="571504" cy="571505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29" name="Arc 28"/>
                <p:cNvSpPr/>
                <p:nvPr/>
              </p:nvSpPr>
              <p:spPr>
                <a:xfrm rot="16200000">
                  <a:off x="2674134" y="4112424"/>
                  <a:ext cx="1081095" cy="1143008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30" name="Arc 29"/>
                <p:cNvSpPr/>
                <p:nvPr/>
              </p:nvSpPr>
              <p:spPr>
                <a:xfrm rot="16200000">
                  <a:off x="2377983" y="3837070"/>
                  <a:ext cx="1673396" cy="1714512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31" name="Arc 30"/>
                <p:cNvSpPr/>
                <p:nvPr/>
              </p:nvSpPr>
              <p:spPr>
                <a:xfrm rot="16200000">
                  <a:off x="2071673" y="3571878"/>
                  <a:ext cx="2286020" cy="2286017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32" name="Arc 31"/>
                <p:cNvSpPr/>
                <p:nvPr/>
              </p:nvSpPr>
              <p:spPr>
                <a:xfrm rot="16200000">
                  <a:off x="1785923" y="3286123"/>
                  <a:ext cx="2857519" cy="2857521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33" name="Arc 32"/>
                <p:cNvSpPr/>
                <p:nvPr/>
              </p:nvSpPr>
              <p:spPr>
                <a:xfrm rot="16200000">
                  <a:off x="1535888" y="2964652"/>
                  <a:ext cx="3357585" cy="3429026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34" name="Arc 33"/>
                <p:cNvSpPr/>
                <p:nvPr/>
              </p:nvSpPr>
              <p:spPr>
                <a:xfrm rot="16200000">
                  <a:off x="1285856" y="2643183"/>
                  <a:ext cx="3857652" cy="4000528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35" name="Arc 34"/>
                <p:cNvSpPr/>
                <p:nvPr/>
              </p:nvSpPr>
              <p:spPr>
                <a:xfrm rot="16200000">
                  <a:off x="928667" y="2428868"/>
                  <a:ext cx="4572032" cy="4572033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36" name="Arc 35"/>
                <p:cNvSpPr/>
                <p:nvPr/>
              </p:nvSpPr>
              <p:spPr>
                <a:xfrm rot="16200000">
                  <a:off x="673873" y="2112158"/>
                  <a:ext cx="5081623" cy="5143540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37" name="Arc 36"/>
                <p:cNvSpPr/>
                <p:nvPr/>
              </p:nvSpPr>
              <p:spPr>
                <a:xfrm rot="16200000">
                  <a:off x="383360" y="1831168"/>
                  <a:ext cx="5662650" cy="5715044"/>
                </a:xfrm>
                <a:prstGeom prst="arc">
                  <a:avLst>
                    <a:gd name="adj1" fmla="val 16133573"/>
                    <a:gd name="adj2" fmla="val 5364450"/>
                  </a:avLst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</p:grpSp>
          <p:sp>
            <p:nvSpPr>
              <p:cNvPr id="26" name="Arc 25"/>
              <p:cNvSpPr/>
              <p:nvPr/>
            </p:nvSpPr>
            <p:spPr>
              <a:xfrm rot="16200000">
                <a:off x="-142902" y="1214421"/>
                <a:ext cx="6715172" cy="6858051"/>
              </a:xfrm>
              <a:prstGeom prst="arc">
                <a:avLst>
                  <a:gd name="adj1" fmla="val 16133573"/>
                  <a:gd name="adj2" fmla="val 5364450"/>
                </a:avLst>
              </a:prstGeom>
              <a:ln w="12700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</p:grpSp>
        <p:sp>
          <p:nvSpPr>
            <p:cNvPr id="22" name="Arc 21"/>
            <p:cNvSpPr/>
            <p:nvPr/>
          </p:nvSpPr>
          <p:spPr>
            <a:xfrm rot="16200000">
              <a:off x="-642972" y="1000107"/>
              <a:ext cx="7286674" cy="7429551"/>
            </a:xfrm>
            <a:prstGeom prst="arc">
              <a:avLst>
                <a:gd name="adj1" fmla="val 16133573"/>
                <a:gd name="adj2" fmla="val 5364450"/>
              </a:avLst>
            </a:prstGeom>
            <a:ln w="127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 dirty="0">
                <a:solidFill>
                  <a:srgbClr val="FF0000"/>
                </a:solidFill>
              </a:endParaRPr>
            </a:p>
          </p:txBody>
        </p:sp>
        <p:sp>
          <p:nvSpPr>
            <p:cNvPr id="23" name="Arc 22"/>
            <p:cNvSpPr/>
            <p:nvPr/>
          </p:nvSpPr>
          <p:spPr>
            <a:xfrm rot="16200000">
              <a:off x="-857285" y="642918"/>
              <a:ext cx="7715302" cy="8001055"/>
            </a:xfrm>
            <a:prstGeom prst="arc">
              <a:avLst>
                <a:gd name="adj1" fmla="val 16133573"/>
                <a:gd name="adj2" fmla="val 5364450"/>
              </a:avLst>
            </a:prstGeom>
            <a:ln w="12700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 dirty="0">
                <a:solidFill>
                  <a:srgbClr val="FF0000"/>
                </a:solidFill>
              </a:endParaRPr>
            </a:p>
          </p:txBody>
        </p:sp>
        <p:sp>
          <p:nvSpPr>
            <p:cNvPr id="24" name="Arc 23"/>
            <p:cNvSpPr/>
            <p:nvPr/>
          </p:nvSpPr>
          <p:spPr>
            <a:xfrm rot="16200000">
              <a:off x="-1143039" y="357165"/>
              <a:ext cx="8286808" cy="8572560"/>
            </a:xfrm>
            <a:prstGeom prst="arc">
              <a:avLst>
                <a:gd name="adj1" fmla="val 16133573"/>
                <a:gd name="adj2" fmla="val 5364450"/>
              </a:avLst>
            </a:prstGeom>
            <a:ln w="127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 dirty="0">
                <a:solidFill>
                  <a:srgbClr val="FF0000"/>
                </a:solidFill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57158" y="214290"/>
            <a:ext cx="80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000" dirty="0" smtClean="0"/>
              <a:t>Interference patterns</a:t>
            </a:r>
            <a:endParaRPr lang="en-NZ" sz="4000" dirty="0"/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643042" y="3143248"/>
            <a:ext cx="44291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 flipH="1" flipV="1">
            <a:off x="2321703" y="2607463"/>
            <a:ext cx="4429156" cy="928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16200000" flipV="1">
            <a:off x="928662" y="2571746"/>
            <a:ext cx="4500595" cy="928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429256" y="1142984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err="1" smtClean="0"/>
              <a:t>antinodal</a:t>
            </a:r>
            <a:r>
              <a:rPr lang="en-NZ" dirty="0" smtClean="0"/>
              <a:t> lines</a:t>
            </a:r>
            <a:endParaRPr lang="en-NZ" dirty="0"/>
          </a:p>
        </p:txBody>
      </p:sp>
      <p:cxnSp>
        <p:nvCxnSpPr>
          <p:cNvPr id="43" name="Straight Arrow Connector 42"/>
          <p:cNvCxnSpPr/>
          <p:nvPr/>
        </p:nvCxnSpPr>
        <p:spPr>
          <a:xfrm rot="10800000">
            <a:off x="5000628" y="1142984"/>
            <a:ext cx="64294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42" idx="1"/>
          </p:cNvCxnSpPr>
          <p:nvPr/>
        </p:nvCxnSpPr>
        <p:spPr>
          <a:xfrm rot="10800000">
            <a:off x="3857620" y="1071546"/>
            <a:ext cx="1571636" cy="25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10800000">
            <a:off x="2786050" y="1071547"/>
            <a:ext cx="271464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6200000" flipV="1">
            <a:off x="1321571" y="2821777"/>
            <a:ext cx="4429156" cy="5000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 flipH="1" flipV="1">
            <a:off x="1893075" y="2821777"/>
            <a:ext cx="4572032" cy="5000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928662" y="71435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nodal lines</a:t>
            </a:r>
            <a:endParaRPr lang="en-NZ" dirty="0"/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2071670" y="928670"/>
            <a:ext cx="1214446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2000232" y="785794"/>
            <a:ext cx="2428892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00034" y="5572140"/>
            <a:ext cx="81439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Any point on the </a:t>
            </a:r>
            <a:r>
              <a:rPr lang="en-NZ" dirty="0" err="1" smtClean="0"/>
              <a:t>antinodal</a:t>
            </a:r>
            <a:r>
              <a:rPr lang="en-NZ" dirty="0" smtClean="0"/>
              <a:t> lines the path difference is a whole number of the wavelength, </a:t>
            </a:r>
            <a:r>
              <a:rPr lang="en-NZ" dirty="0" err="1" smtClean="0"/>
              <a:t>eg</a:t>
            </a:r>
            <a:r>
              <a:rPr lang="en-NZ" dirty="0" smtClean="0"/>
              <a:t>: S</a:t>
            </a:r>
            <a:r>
              <a:rPr lang="en-NZ" baseline="-25000" dirty="0" smtClean="0"/>
              <a:t>1</a:t>
            </a:r>
            <a:r>
              <a:rPr lang="en-NZ" dirty="0" smtClean="0"/>
              <a:t>P-S</a:t>
            </a:r>
            <a:r>
              <a:rPr lang="en-NZ" baseline="-25000" dirty="0" smtClean="0"/>
              <a:t>2</a:t>
            </a:r>
            <a:r>
              <a:rPr lang="en-NZ" dirty="0" smtClean="0"/>
              <a:t>P=7.5</a:t>
            </a:r>
            <a:r>
              <a:rPr lang="el-GR" dirty="0" smtClean="0"/>
              <a:t> λ</a:t>
            </a:r>
            <a:r>
              <a:rPr lang="en-NZ" dirty="0" smtClean="0"/>
              <a:t> – 6.5</a:t>
            </a:r>
            <a:r>
              <a:rPr lang="el-GR" dirty="0" smtClean="0"/>
              <a:t> λ</a:t>
            </a:r>
            <a:r>
              <a:rPr lang="en-NZ" dirty="0" smtClean="0"/>
              <a:t> =</a:t>
            </a:r>
            <a:r>
              <a:rPr lang="el-GR" dirty="0" smtClean="0"/>
              <a:t>λ</a:t>
            </a:r>
            <a:endParaRPr lang="en-NZ" dirty="0" smtClean="0"/>
          </a:p>
          <a:p>
            <a:r>
              <a:rPr lang="en-NZ" dirty="0" smtClean="0"/>
              <a:t>Any point on the nodal lines the path difference is an odd number of the half wavelength, </a:t>
            </a:r>
            <a:r>
              <a:rPr lang="en-NZ" dirty="0" err="1" smtClean="0"/>
              <a:t>eg</a:t>
            </a:r>
            <a:r>
              <a:rPr lang="en-NZ" dirty="0" smtClean="0"/>
              <a:t>: S</a:t>
            </a:r>
            <a:r>
              <a:rPr lang="en-NZ" baseline="-25000" dirty="0" smtClean="0"/>
              <a:t>1</a:t>
            </a:r>
            <a:r>
              <a:rPr lang="en-NZ" dirty="0" smtClean="0"/>
              <a:t>Q-S</a:t>
            </a:r>
            <a:r>
              <a:rPr lang="en-NZ" baseline="-25000" dirty="0" smtClean="0"/>
              <a:t>2</a:t>
            </a:r>
            <a:r>
              <a:rPr lang="en-NZ" dirty="0" smtClean="0"/>
              <a:t>Q=6</a:t>
            </a:r>
            <a:r>
              <a:rPr lang="el-GR" dirty="0" smtClean="0"/>
              <a:t> λ</a:t>
            </a:r>
            <a:r>
              <a:rPr lang="en-NZ" dirty="0" smtClean="0"/>
              <a:t> – 7.5</a:t>
            </a:r>
            <a:r>
              <a:rPr lang="el-GR" dirty="0" smtClean="0"/>
              <a:t> λ</a:t>
            </a:r>
            <a:r>
              <a:rPr lang="en-NZ" dirty="0" smtClean="0"/>
              <a:t> =1.5</a:t>
            </a:r>
            <a:r>
              <a:rPr lang="el-GR" dirty="0" smtClean="0"/>
              <a:t>λ</a:t>
            </a:r>
            <a:endParaRPr lang="en-NZ" dirty="0" smtClean="0"/>
          </a:p>
          <a:p>
            <a:endParaRPr lang="en-NZ" dirty="0" smtClean="0"/>
          </a:p>
          <a:p>
            <a:endParaRPr lang="en-NZ" dirty="0"/>
          </a:p>
        </p:txBody>
      </p:sp>
      <p:sp>
        <p:nvSpPr>
          <p:cNvPr id="52" name="TextBox 51"/>
          <p:cNvSpPr txBox="1"/>
          <p:nvPr/>
        </p:nvSpPr>
        <p:spPr>
          <a:xfrm>
            <a:off x="2571736" y="520280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</a:t>
            </a:r>
            <a:r>
              <a:rPr lang="en-NZ" baseline="-25000" dirty="0" smtClean="0"/>
              <a:t>1</a:t>
            </a:r>
            <a:endParaRPr lang="en-NZ" baseline="-25000" dirty="0"/>
          </a:p>
        </p:txBody>
      </p:sp>
      <p:sp>
        <p:nvSpPr>
          <p:cNvPr id="53" name="TextBox 52"/>
          <p:cNvSpPr txBox="1"/>
          <p:nvPr/>
        </p:nvSpPr>
        <p:spPr>
          <a:xfrm>
            <a:off x="4857752" y="520280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</a:t>
            </a:r>
            <a:r>
              <a:rPr lang="en-NZ" baseline="-25000" dirty="0" smtClean="0"/>
              <a:t>2</a:t>
            </a:r>
            <a:endParaRPr lang="en-NZ" baseline="-25000" dirty="0"/>
          </a:p>
        </p:txBody>
      </p:sp>
      <p:sp>
        <p:nvSpPr>
          <p:cNvPr id="54" name="TextBox 53"/>
          <p:cNvSpPr txBox="1"/>
          <p:nvPr/>
        </p:nvSpPr>
        <p:spPr>
          <a:xfrm>
            <a:off x="4929190" y="142873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P</a:t>
            </a:r>
            <a:endParaRPr lang="en-NZ" dirty="0"/>
          </a:p>
        </p:txBody>
      </p:sp>
      <p:sp>
        <p:nvSpPr>
          <p:cNvPr id="55" name="Flowchart: Connector 54"/>
          <p:cNvSpPr/>
          <p:nvPr/>
        </p:nvSpPr>
        <p:spPr>
          <a:xfrm>
            <a:off x="4857752" y="1551651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6" name="Flowchart: Connector 55"/>
          <p:cNvSpPr/>
          <p:nvPr/>
        </p:nvSpPr>
        <p:spPr>
          <a:xfrm>
            <a:off x="4974870" y="5240669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7" name="Flowchart: Connector 56"/>
          <p:cNvSpPr/>
          <p:nvPr/>
        </p:nvSpPr>
        <p:spPr>
          <a:xfrm>
            <a:off x="2701733" y="5240669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8" name="Flowchart: Connector 57"/>
          <p:cNvSpPr/>
          <p:nvPr/>
        </p:nvSpPr>
        <p:spPr>
          <a:xfrm>
            <a:off x="2428860" y="1824524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59" name="Straight Connector 58"/>
          <p:cNvCxnSpPr>
            <a:stCxn id="32" idx="0"/>
          </p:cNvCxnSpPr>
          <p:nvPr/>
        </p:nvCxnSpPr>
        <p:spPr>
          <a:xfrm rot="5400000" flipH="1">
            <a:off x="807834" y="2549696"/>
            <a:ext cx="4171011" cy="1357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1714480" y="1000108"/>
            <a:ext cx="571504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071670" y="157161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Q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Young’s double slit experiment device</a:t>
            </a:r>
            <a:endParaRPr lang="en-NZ" dirty="0"/>
          </a:p>
        </p:txBody>
      </p:sp>
      <p:pic>
        <p:nvPicPr>
          <p:cNvPr id="1026" name="Picture 2" descr="C:\Users\gxi\Pictures\Young's double slit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6987963" cy="452596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85786" y="1785926"/>
            <a:ext cx="500066" cy="5000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1082293" y="3749677"/>
            <a:ext cx="1643074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1225169" y="3759995"/>
            <a:ext cx="1643074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939417" y="3749677"/>
            <a:ext cx="1643074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796541" y="3749677"/>
            <a:ext cx="1643074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285852" y="3663236"/>
            <a:ext cx="92869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2830</TotalTime>
  <Words>910</Words>
  <Application>Microsoft Office PowerPoint</Application>
  <PresentationFormat>On-screen Show (4:3)</PresentationFormat>
  <Paragraphs>100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Office Theme</vt:lpstr>
      <vt:lpstr>Equation</vt:lpstr>
      <vt:lpstr>Interference of waves</vt:lpstr>
      <vt:lpstr>PowerPoint Presentation</vt:lpstr>
      <vt:lpstr>Phase</vt:lpstr>
      <vt:lpstr>Phase difference</vt:lpstr>
      <vt:lpstr>PowerPoint Presentation</vt:lpstr>
      <vt:lpstr>PowerPoint Presentation</vt:lpstr>
      <vt:lpstr>PowerPoint Presentation</vt:lpstr>
      <vt:lpstr>PowerPoint Presentation</vt:lpstr>
      <vt:lpstr>Young’s double slit experiment device</vt:lpstr>
      <vt:lpstr>PowerPoint Presentation</vt:lpstr>
      <vt:lpstr>Young’s double slit experiment</vt:lpstr>
      <vt:lpstr>Double slit experiment</vt:lpstr>
      <vt:lpstr>Example</vt:lpstr>
      <vt:lpstr>PowerPoint Presentation</vt:lpstr>
      <vt:lpstr>Multiple source interference</vt:lpstr>
      <vt:lpstr>PowerPoint Presentation</vt:lpstr>
      <vt:lpstr>PowerPoint Presentation</vt:lpstr>
      <vt:lpstr>Ans:</vt:lpstr>
      <vt:lpstr>Interference of white light</vt:lpstr>
      <vt:lpstr>Interference of waves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gxi</dc:creator>
  <cp:lastModifiedBy>George.Xi</cp:lastModifiedBy>
  <cp:revision>194</cp:revision>
  <dcterms:created xsi:type="dcterms:W3CDTF">2011-02-15T22:51:14Z</dcterms:created>
  <dcterms:modified xsi:type="dcterms:W3CDTF">2014-06-20T03:27:32Z</dcterms:modified>
</cp:coreProperties>
</file>