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2"/>
          <p:cNvSpPr txBox="1">
            <a:spLocks noRot="1" noChangeArrowheads="1"/>
          </p:cNvSpPr>
          <p:nvPr/>
        </p:nvSpPr>
        <p:spPr>
          <a:xfrm>
            <a:off x="827584" y="152400"/>
            <a:ext cx="7387757" cy="67945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NZ" sz="3200" dirty="0" smtClean="0">
                <a:solidFill>
                  <a:srgbClr val="7030A0"/>
                </a:solidFill>
              </a:rPr>
              <a:t>Symbols for the first 10 elements</a:t>
            </a:r>
            <a:endParaRPr lang="en-NZ" sz="3200" dirty="0">
              <a:solidFill>
                <a:srgbClr val="7030A0"/>
              </a:solidFill>
            </a:endParaRPr>
          </a:p>
        </p:txBody>
      </p:sp>
      <p:graphicFrame>
        <p:nvGraphicFramePr>
          <p:cNvPr id="17" name="Group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8062476"/>
              </p:ext>
            </p:extLst>
          </p:nvPr>
        </p:nvGraphicFramePr>
        <p:xfrm>
          <a:off x="683270" y="692696"/>
          <a:ext cx="1800498" cy="5151120"/>
        </p:xfrm>
        <a:graphic>
          <a:graphicData uri="http://schemas.openxmlformats.org/drawingml/2006/table">
            <a:tbl>
              <a:tblPr/>
              <a:tblGrid>
                <a:gridCol w="1800498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Helium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Lithium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Beryllium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Boron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Carbon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Nitrogen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Fluorine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Group 1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9969485"/>
              </p:ext>
            </p:extLst>
          </p:nvPr>
        </p:nvGraphicFramePr>
        <p:xfrm>
          <a:off x="2915816" y="692150"/>
          <a:ext cx="1795734" cy="5151120"/>
        </p:xfrm>
        <a:graphic>
          <a:graphicData uri="http://schemas.openxmlformats.org/drawingml/2006/table">
            <a:tbl>
              <a:tblPr/>
              <a:tblGrid>
                <a:gridCol w="1795734"/>
              </a:tblGrid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Symbol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Be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Group 1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434912"/>
              </p:ext>
            </p:extLst>
          </p:nvPr>
        </p:nvGraphicFramePr>
        <p:xfrm>
          <a:off x="4932040" y="692150"/>
          <a:ext cx="3096344" cy="5151120"/>
        </p:xfrm>
        <a:graphic>
          <a:graphicData uri="http://schemas.openxmlformats.org/drawingml/2006/table">
            <a:tbl>
              <a:tblPr/>
              <a:tblGrid>
                <a:gridCol w="3096344"/>
              </a:tblGrid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Electron layout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(full)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 (full)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9436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886043"/>
              </p:ext>
            </p:extLst>
          </p:nvPr>
        </p:nvGraphicFramePr>
        <p:xfrm>
          <a:off x="251520" y="692696"/>
          <a:ext cx="2520280" cy="5151120"/>
        </p:xfrm>
        <a:graphic>
          <a:graphicData uri="http://schemas.openxmlformats.org/drawingml/2006/table">
            <a:tbl>
              <a:tblPr/>
              <a:tblGrid>
                <a:gridCol w="2520280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Sodium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Magnesium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Aluminium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Silicon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Phosphorous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Sulphur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/Sulfur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Chlorine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Argon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Potassium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Calcium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5476573"/>
              </p:ext>
            </p:extLst>
          </p:nvPr>
        </p:nvGraphicFramePr>
        <p:xfrm>
          <a:off x="2915816" y="692150"/>
          <a:ext cx="1795734" cy="5151120"/>
        </p:xfrm>
        <a:graphic>
          <a:graphicData uri="http://schemas.openxmlformats.org/drawingml/2006/table">
            <a:tbl>
              <a:tblPr/>
              <a:tblGrid>
                <a:gridCol w="1795734"/>
              </a:tblGrid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Symbol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Group 1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656026"/>
              </p:ext>
            </p:extLst>
          </p:nvPr>
        </p:nvGraphicFramePr>
        <p:xfrm>
          <a:off x="4932040" y="692150"/>
          <a:ext cx="3096344" cy="5151120"/>
        </p:xfrm>
        <a:graphic>
          <a:graphicData uri="http://schemas.openxmlformats.org/drawingml/2006/table">
            <a:tbl>
              <a:tblPr/>
              <a:tblGrid>
                <a:gridCol w="3096344"/>
              </a:tblGrid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Electron layout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8 (full)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2, 8, 8, 1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2, 8, 8, 2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2"/>
          <p:cNvSpPr txBox="1">
            <a:spLocks noRot="1" noChangeArrowheads="1"/>
          </p:cNvSpPr>
          <p:nvPr/>
        </p:nvSpPr>
        <p:spPr>
          <a:xfrm>
            <a:off x="827584" y="152400"/>
            <a:ext cx="7387757" cy="67945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NZ" sz="3200" dirty="0" smtClean="0">
                <a:solidFill>
                  <a:srgbClr val="7030A0"/>
                </a:solidFill>
              </a:rPr>
              <a:t>Symbols for the 10 elements from 11 - 20</a:t>
            </a:r>
            <a:endParaRPr lang="en-NZ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2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NZ" sz="3600" dirty="0" smtClean="0">
                <a:solidFill>
                  <a:schemeClr val="tx1"/>
                </a:solidFill>
              </a:rPr>
              <a:t> The first 20 elements sorted</a:t>
            </a:r>
            <a:endParaRPr lang="en-NZ" sz="3600" dirty="0">
              <a:solidFill>
                <a:schemeClr val="tx1"/>
              </a:solidFill>
            </a:endParaRPr>
          </a:p>
        </p:txBody>
      </p:sp>
      <p:graphicFrame>
        <p:nvGraphicFramePr>
          <p:cNvPr id="12" name="Group 1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0792577"/>
              </p:ext>
            </p:extLst>
          </p:nvPr>
        </p:nvGraphicFramePr>
        <p:xfrm>
          <a:off x="1115616" y="1052736"/>
          <a:ext cx="7632700" cy="4940619"/>
        </p:xfrm>
        <a:graphic>
          <a:graphicData uri="http://schemas.openxmlformats.org/drawingml/2006/table">
            <a:tbl>
              <a:tblPr/>
              <a:tblGrid>
                <a:gridCol w="847725"/>
                <a:gridCol w="847725"/>
                <a:gridCol w="849312"/>
                <a:gridCol w="847725"/>
                <a:gridCol w="847725"/>
                <a:gridCol w="847725"/>
                <a:gridCol w="849313"/>
                <a:gridCol w="847725"/>
                <a:gridCol w="847725"/>
              </a:tblGrid>
              <a:tr h="2873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No.of</a:t>
                      </a:r>
                      <a:r>
                        <a:rPr kumimoji="0" lang="en-N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layers</a:t>
                      </a:r>
                      <a:endParaRPr kumimoji="0" lang="en-A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marL="90000" marR="90000" marT="46800" marB="46800" vert="eaVert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Number of electrons in the OUTSIDE layer</a:t>
                      </a:r>
                      <a:endParaRPr kumimoji="0" lang="en-A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84238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N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– but not full</a:t>
                      </a:r>
                      <a:endParaRPr kumimoji="0" lang="en-A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3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4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5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6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7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Full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5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3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4</a:t>
                      </a: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A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Rectangle 153"/>
          <p:cNvSpPr>
            <a:spLocks noRot="1" noChangeArrowheads="1"/>
          </p:cNvSpPr>
          <p:nvPr/>
        </p:nvSpPr>
        <p:spPr bwMode="auto">
          <a:xfrm>
            <a:off x="2123728" y="2636912"/>
            <a:ext cx="504825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>
                <a:latin typeface="TheSansBold-Plain" pitchFamily="34" charset="0"/>
              </a:rPr>
              <a:t>H</a:t>
            </a:r>
          </a:p>
        </p:txBody>
      </p:sp>
      <p:sp>
        <p:nvSpPr>
          <p:cNvPr id="15" name="Rectangle 153"/>
          <p:cNvSpPr>
            <a:spLocks noRot="1" noChangeArrowheads="1"/>
          </p:cNvSpPr>
          <p:nvPr/>
        </p:nvSpPr>
        <p:spPr bwMode="auto">
          <a:xfrm>
            <a:off x="7848600" y="2668587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 smtClean="0">
                <a:latin typeface="TheSansBold-Plain" pitchFamily="34" charset="0"/>
              </a:rPr>
              <a:t>He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16" name="Rectangle 153"/>
          <p:cNvSpPr>
            <a:spLocks noRot="1" noChangeArrowheads="1"/>
          </p:cNvSpPr>
          <p:nvPr/>
        </p:nvSpPr>
        <p:spPr bwMode="auto">
          <a:xfrm>
            <a:off x="2057400" y="3506787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 smtClean="0">
                <a:latin typeface="TheSansBold-Plain" pitchFamily="34" charset="0"/>
              </a:rPr>
              <a:t>Li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17" name="Rectangle 153"/>
          <p:cNvSpPr>
            <a:spLocks noRot="1" noChangeArrowheads="1"/>
          </p:cNvSpPr>
          <p:nvPr/>
        </p:nvSpPr>
        <p:spPr bwMode="auto">
          <a:xfrm>
            <a:off x="2819400" y="3506787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>
                <a:latin typeface="TheSansBold-Plain" pitchFamily="34" charset="0"/>
              </a:rPr>
              <a:t>B</a:t>
            </a:r>
            <a:r>
              <a:rPr lang="en-NZ" sz="3600" dirty="0" smtClean="0">
                <a:latin typeface="TheSansBold-Plain" pitchFamily="34" charset="0"/>
              </a:rPr>
              <a:t>e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18" name="Rectangle 153"/>
          <p:cNvSpPr>
            <a:spLocks noRot="1" noChangeArrowheads="1"/>
          </p:cNvSpPr>
          <p:nvPr/>
        </p:nvSpPr>
        <p:spPr bwMode="auto">
          <a:xfrm>
            <a:off x="3733800" y="3506787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>
                <a:latin typeface="TheSansBold-Plain" pitchFamily="34" charset="0"/>
              </a:rPr>
              <a:t>B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19" name="Rectangle 153"/>
          <p:cNvSpPr>
            <a:spLocks noRot="1" noChangeArrowheads="1"/>
          </p:cNvSpPr>
          <p:nvPr/>
        </p:nvSpPr>
        <p:spPr bwMode="auto">
          <a:xfrm>
            <a:off x="4419600" y="3505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 smtClean="0">
                <a:latin typeface="TheSansBold-Plain" pitchFamily="34" charset="0"/>
              </a:rPr>
              <a:t>C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0" name="Rectangle 153"/>
          <p:cNvSpPr>
            <a:spLocks noRot="1" noChangeArrowheads="1"/>
          </p:cNvSpPr>
          <p:nvPr/>
        </p:nvSpPr>
        <p:spPr bwMode="auto">
          <a:xfrm>
            <a:off x="5334000" y="3505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 smtClean="0">
                <a:latin typeface="TheSansBold-Plain" pitchFamily="34" charset="0"/>
              </a:rPr>
              <a:t>N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1" name="Rectangle 153"/>
          <p:cNvSpPr>
            <a:spLocks noRot="1" noChangeArrowheads="1"/>
          </p:cNvSpPr>
          <p:nvPr/>
        </p:nvSpPr>
        <p:spPr bwMode="auto">
          <a:xfrm>
            <a:off x="6172200" y="3506787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 smtClean="0">
                <a:latin typeface="TheSansBold-Plain" pitchFamily="34" charset="0"/>
              </a:rPr>
              <a:t>O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2" name="Rectangle 153"/>
          <p:cNvSpPr>
            <a:spLocks noRot="1" noChangeArrowheads="1"/>
          </p:cNvSpPr>
          <p:nvPr/>
        </p:nvSpPr>
        <p:spPr bwMode="auto">
          <a:xfrm>
            <a:off x="7086600" y="3505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 smtClean="0">
                <a:latin typeface="TheSansBold-Plain" pitchFamily="34" charset="0"/>
              </a:rPr>
              <a:t>F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3" name="Rectangle 153"/>
          <p:cNvSpPr>
            <a:spLocks noRot="1" noChangeArrowheads="1"/>
          </p:cNvSpPr>
          <p:nvPr/>
        </p:nvSpPr>
        <p:spPr bwMode="auto">
          <a:xfrm>
            <a:off x="7848600" y="3505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>
                <a:latin typeface="TheSansBold-Plain" pitchFamily="34" charset="0"/>
              </a:rPr>
              <a:t>N</a:t>
            </a:r>
            <a:r>
              <a:rPr lang="en-NZ" sz="3600" dirty="0" smtClean="0">
                <a:latin typeface="TheSansBold-Plain" pitchFamily="34" charset="0"/>
              </a:rPr>
              <a:t>e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4" name="Rectangle 153"/>
          <p:cNvSpPr>
            <a:spLocks noRot="1" noChangeArrowheads="1"/>
          </p:cNvSpPr>
          <p:nvPr/>
        </p:nvSpPr>
        <p:spPr bwMode="auto">
          <a:xfrm>
            <a:off x="7848600" y="4268787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 err="1" smtClean="0">
                <a:latin typeface="TheSansBold-Plain" pitchFamily="34" charset="0"/>
              </a:rPr>
              <a:t>Ar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5" name="Rectangle 153"/>
          <p:cNvSpPr>
            <a:spLocks noRot="1" noChangeArrowheads="1"/>
          </p:cNvSpPr>
          <p:nvPr/>
        </p:nvSpPr>
        <p:spPr bwMode="auto">
          <a:xfrm>
            <a:off x="2057400" y="4267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NZ" sz="3600" dirty="0" smtClean="0">
                <a:latin typeface="TheSansBold-Plain" pitchFamily="34" charset="0"/>
              </a:rPr>
              <a:t>Na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6" name="Rectangle 153"/>
          <p:cNvSpPr>
            <a:spLocks noRot="1" noChangeArrowheads="1"/>
          </p:cNvSpPr>
          <p:nvPr/>
        </p:nvSpPr>
        <p:spPr bwMode="auto">
          <a:xfrm>
            <a:off x="2743200" y="4267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 smtClean="0">
                <a:latin typeface="TheSansBold-Plain" pitchFamily="34" charset="0"/>
              </a:rPr>
              <a:t>Mg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7" name="Rectangle 153"/>
          <p:cNvSpPr>
            <a:spLocks noRot="1" noChangeArrowheads="1"/>
          </p:cNvSpPr>
          <p:nvPr/>
        </p:nvSpPr>
        <p:spPr bwMode="auto">
          <a:xfrm>
            <a:off x="3581400" y="4267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 smtClean="0">
                <a:latin typeface="TheSansBold-Plain" pitchFamily="34" charset="0"/>
              </a:rPr>
              <a:t>Al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8" name="Rectangle 153"/>
          <p:cNvSpPr>
            <a:spLocks noRot="1" noChangeArrowheads="1"/>
          </p:cNvSpPr>
          <p:nvPr/>
        </p:nvSpPr>
        <p:spPr bwMode="auto">
          <a:xfrm>
            <a:off x="4495800" y="4267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 smtClean="0">
                <a:latin typeface="TheSansBold-Plain" pitchFamily="34" charset="0"/>
              </a:rPr>
              <a:t>Si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29" name="Rectangle 153"/>
          <p:cNvSpPr>
            <a:spLocks noRot="1" noChangeArrowheads="1"/>
          </p:cNvSpPr>
          <p:nvPr/>
        </p:nvSpPr>
        <p:spPr bwMode="auto">
          <a:xfrm>
            <a:off x="5334000" y="4267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>
                <a:latin typeface="TheSansBold-Plain" pitchFamily="34" charset="0"/>
              </a:rPr>
              <a:t>P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30" name="Rectangle 153"/>
          <p:cNvSpPr>
            <a:spLocks noRot="1" noChangeArrowheads="1"/>
          </p:cNvSpPr>
          <p:nvPr/>
        </p:nvSpPr>
        <p:spPr bwMode="auto">
          <a:xfrm>
            <a:off x="6172200" y="4267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>
                <a:latin typeface="TheSansBold-Plain" pitchFamily="34" charset="0"/>
              </a:rPr>
              <a:t>S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31" name="Rectangle 153"/>
          <p:cNvSpPr>
            <a:spLocks noRot="1" noChangeArrowheads="1"/>
          </p:cNvSpPr>
          <p:nvPr/>
        </p:nvSpPr>
        <p:spPr bwMode="auto">
          <a:xfrm>
            <a:off x="7010400" y="4267200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 err="1" smtClean="0">
                <a:latin typeface="TheSansBold-Plain" pitchFamily="34" charset="0"/>
              </a:rPr>
              <a:t>Cl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32" name="Rectangle 153"/>
          <p:cNvSpPr>
            <a:spLocks noRot="1" noChangeArrowheads="1"/>
          </p:cNvSpPr>
          <p:nvPr/>
        </p:nvSpPr>
        <p:spPr bwMode="auto">
          <a:xfrm>
            <a:off x="2819400" y="5183187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 err="1" smtClean="0">
                <a:latin typeface="TheSansBold-Plain" pitchFamily="34" charset="0"/>
              </a:rPr>
              <a:t>Ca</a:t>
            </a:r>
            <a:endParaRPr lang="en-NZ" sz="3600" dirty="0">
              <a:latin typeface="TheSansBold-Plain" pitchFamily="34" charset="0"/>
            </a:endParaRPr>
          </a:p>
        </p:txBody>
      </p:sp>
      <p:sp>
        <p:nvSpPr>
          <p:cNvPr id="33" name="Rectangle 153"/>
          <p:cNvSpPr>
            <a:spLocks noRot="1" noChangeArrowheads="1"/>
          </p:cNvSpPr>
          <p:nvPr/>
        </p:nvSpPr>
        <p:spPr bwMode="auto">
          <a:xfrm>
            <a:off x="1981200" y="5183187"/>
            <a:ext cx="838200" cy="6080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dirty="0">
                <a:latin typeface="TheSansBold-Plain" pitchFamily="34" charset="0"/>
              </a:rPr>
              <a:t>K</a:t>
            </a:r>
            <a:endParaRPr lang="en-NZ" sz="3600" dirty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0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188</TotalTime>
  <Words>203</Words>
  <Application>Microsoft Office PowerPoint</Application>
  <PresentationFormat>On-screen Show (4:3)</PresentationFormat>
  <Paragraphs>103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</cp:revision>
  <dcterms:created xsi:type="dcterms:W3CDTF">2006-08-16T00:00:00Z</dcterms:created>
  <dcterms:modified xsi:type="dcterms:W3CDTF">2013-08-06T21:46:57Z</dcterms:modified>
</cp:coreProperties>
</file>