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6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25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372"/>
    <a:srgbClr val="1C2F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5A1CD-9307-44E5-9859-60A4B43B8F97}" type="datetimeFigureOut">
              <a:rPr lang="en-NZ" smtClean="0"/>
              <a:t>10/12/2012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5B18E-0782-4A64-9722-A0FB0C8BF9F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79901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F76BD6-87E9-49B1-96D5-821A61504460}" type="slidenum">
              <a:rPr lang="en-US"/>
              <a:pPr/>
              <a:t>1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10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89377-3175-4EDC-B44D-07013DE66CC3}" type="slidenum">
              <a:rPr lang="en-US"/>
              <a:pPr/>
              <a:t>11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3213CD-8029-444D-9531-833FADC3574A}" type="slidenum">
              <a:rPr lang="en-US"/>
              <a:pPr/>
              <a:t>12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6F7429-DB0B-4B28-ABD1-351FAB335C55}" type="slidenum">
              <a:rPr lang="en-US"/>
              <a:pPr/>
              <a:t>13</a:t>
            </a:fld>
            <a:endParaRPr 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C97CEE-33F0-427A-93E6-F9D14B5772A9}" type="slidenum">
              <a:rPr lang="en-US"/>
              <a:pPr/>
              <a:t>14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F85787-2EB4-4082-BC53-CDBBFDDBF407}" type="slidenum">
              <a:rPr lang="en-US"/>
              <a:pPr/>
              <a:t>15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F5DA3A-ABB1-4650-8536-5FCAFE783779}" type="slidenum">
              <a:rPr lang="en-US"/>
              <a:pPr/>
              <a:t>2</a:t>
            </a:fld>
            <a:endParaRPr 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FF5613-C6B8-40D1-BFD4-A30ED845152D}" type="slidenum">
              <a:rPr lang="en-US"/>
              <a:pPr/>
              <a:t>3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F24225-0AD1-4E57-A403-950673717C5B}" type="slidenum">
              <a:rPr lang="en-US"/>
              <a:pPr/>
              <a:t>4</a:t>
            </a:fld>
            <a:endParaRPr 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05ED19-BA84-4278-BD92-8AE5D2B8ED38}" type="slidenum">
              <a:rPr lang="en-US"/>
              <a:pPr/>
              <a:t>5</a:t>
            </a:fld>
            <a:endParaRPr lang="en-US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A9A877-BED1-4BB9-8179-66EC042B2B6B}" type="slidenum">
              <a:rPr lang="en-US"/>
              <a:pPr/>
              <a:t>6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0882C-9F41-4B03-8824-174834A32F7D}" type="slidenum">
              <a:rPr lang="en-US"/>
              <a:pPr/>
              <a:t>7</a:t>
            </a:fld>
            <a:endParaRPr lang="en-US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B31173-9A02-4951-AD55-44C3E5E76395}" type="slidenum">
              <a:rPr lang="en-US"/>
              <a:pPr/>
              <a:t>8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BFDF30-459E-41F5-8826-5FDE06E73F49}" type="slidenum">
              <a:rPr lang="en-US"/>
              <a:pPr/>
              <a:t>9</a:t>
            </a:fld>
            <a:endParaRPr lang="en-US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F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125538"/>
            <a:ext cx="8496300" cy="4679950"/>
          </a:xfrm>
        </p:spPr>
        <p:txBody>
          <a:bodyPr>
            <a:normAutofit lnSpcReduction="10000"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sz="16700" dirty="0">
                <a:solidFill>
                  <a:schemeClr val="bg1"/>
                </a:solidFill>
                <a:latin typeface="Times New Roman" pitchFamily="18" charset="0"/>
              </a:rPr>
              <a:t>How to make it</a:t>
            </a:r>
            <a:endParaRPr lang="en-US" sz="167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9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5" name="AutoShape 33"/>
          <p:cNvSpPr>
            <a:spLocks noChangeArrowheads="1"/>
          </p:cNvSpPr>
          <p:nvPr/>
        </p:nvSpPr>
        <p:spPr bwMode="auto">
          <a:xfrm rot="5237963">
            <a:off x="1188244" y="3933031"/>
            <a:ext cx="914400" cy="33813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64646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62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3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5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91846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7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8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9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0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1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2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3" name="Rectangle 13"/>
          <p:cNvSpPr>
            <a:spLocks noRot="1" noChangeArrowheads="1"/>
          </p:cNvSpPr>
          <p:nvPr/>
        </p:nvSpPr>
        <p:spPr bwMode="auto">
          <a:xfrm>
            <a:off x="4500563" y="1052513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When the water is gone…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91859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91860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1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2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3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91868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91869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0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1873" name="AutoShape 33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79" name="AutoShape 39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1874" name="Group 3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1875" name="Line 3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6" name="Line 3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7" name="Arc 3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8" name="Arc 3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1881" name="AutoShape 41"/>
          <p:cNvSpPr>
            <a:spLocks noChangeArrowheads="1"/>
          </p:cNvSpPr>
          <p:nvPr/>
        </p:nvSpPr>
        <p:spPr bwMode="auto">
          <a:xfrm rot="5237963">
            <a:off x="1188244" y="3933031"/>
            <a:ext cx="914400" cy="33813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64646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3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32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1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9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9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73" grpId="0" animBg="1"/>
      <p:bldP spid="2918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93893" name="AutoShape 5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4" name="AutoShape 6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5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6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7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8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9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900" name="Rectangle 12"/>
          <p:cNvSpPr>
            <a:spLocks noRot="1" noChangeArrowheads="1"/>
          </p:cNvSpPr>
          <p:nvPr/>
        </p:nvSpPr>
        <p:spPr bwMode="auto">
          <a:xfrm>
            <a:off x="4500563" y="1052513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…Remove the bung and delivery hose</a:t>
            </a:r>
          </a:p>
        </p:txBody>
      </p:sp>
      <p:grpSp>
        <p:nvGrpSpPr>
          <p:cNvPr id="293910" name="Group 22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93911" name="AutoShape 23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2" name="Freeform 24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3913" name="AutoShape 25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914" name="AutoShape 26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3915" name="Group 27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3916" name="Line 2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7" name="Line 2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8" name="Arc 3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9" name="Arc 3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3924" name="Rectangle 36"/>
          <p:cNvSpPr>
            <a:spLocks noRot="1" noChangeArrowheads="1"/>
          </p:cNvSpPr>
          <p:nvPr/>
        </p:nvSpPr>
        <p:spPr bwMode="auto">
          <a:xfrm>
            <a:off x="4643438" y="2133600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…and the boiling tube with the reactants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403350" y="2060575"/>
            <a:ext cx="577850" cy="2593975"/>
            <a:chOff x="1403350" y="2060575"/>
            <a:chExt cx="577850" cy="2593975"/>
          </a:xfrm>
        </p:grpSpPr>
        <p:sp>
          <p:nvSpPr>
            <p:cNvPr id="293890" name="Rectangle 2"/>
            <p:cNvSpPr>
              <a:spLocks noChangeArrowheads="1"/>
            </p:cNvSpPr>
            <p:nvPr/>
          </p:nvSpPr>
          <p:spPr bwMode="auto">
            <a:xfrm>
              <a:off x="1403350" y="3357563"/>
              <a:ext cx="576263" cy="431800"/>
            </a:xfrm>
            <a:prstGeom prst="rect">
              <a:avLst/>
            </a:prstGeom>
            <a:solidFill>
              <a:srgbClr val="F3C00F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891" name="AutoShape 3"/>
            <p:cNvSpPr>
              <a:spLocks noChangeArrowheads="1"/>
            </p:cNvSpPr>
            <p:nvPr/>
          </p:nvSpPr>
          <p:spPr bwMode="auto">
            <a:xfrm>
              <a:off x="1403350" y="3429000"/>
              <a:ext cx="576263" cy="1225550"/>
            </a:xfrm>
            <a:prstGeom prst="roundRect">
              <a:avLst>
                <a:gd name="adj" fmla="val 45181"/>
              </a:avLst>
            </a:prstGeom>
            <a:solidFill>
              <a:srgbClr val="F3C00F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93901" name="Group 13"/>
            <p:cNvGrpSpPr>
              <a:grpSpLocks/>
            </p:cNvGrpSpPr>
            <p:nvPr/>
          </p:nvGrpSpPr>
          <p:grpSpPr bwMode="auto">
            <a:xfrm rot="10800000">
              <a:off x="1403350" y="2060575"/>
              <a:ext cx="577850" cy="2592388"/>
              <a:chOff x="2517" y="1207"/>
              <a:chExt cx="364" cy="1633"/>
            </a:xfrm>
          </p:grpSpPr>
          <p:sp>
            <p:nvSpPr>
              <p:cNvPr id="293902" name="Line 14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3903" name="Line 15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3904" name="Arc 16"/>
              <p:cNvSpPr>
                <a:spLocks/>
              </p:cNvSpPr>
              <p:nvPr/>
            </p:nvSpPr>
            <p:spPr bwMode="auto">
              <a:xfrm>
                <a:off x="2699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3905" name="Arc 17"/>
              <p:cNvSpPr>
                <a:spLocks/>
              </p:cNvSpPr>
              <p:nvPr/>
            </p:nvSpPr>
            <p:spPr bwMode="auto">
              <a:xfrm flipH="1">
                <a:off x="2517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293925" name="AutoShape 37"/>
            <p:cNvSpPr>
              <a:spLocks noChangeArrowheads="1"/>
            </p:cNvSpPr>
            <p:nvPr/>
          </p:nvSpPr>
          <p:spPr bwMode="auto">
            <a:xfrm rot="5237963">
              <a:off x="1189038" y="3932238"/>
              <a:ext cx="914400" cy="338138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646464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76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3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3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4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95941" name="AutoShape 5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2" name="AutoShape 6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3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4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5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6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7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8" name="Rectangle 12"/>
          <p:cNvSpPr>
            <a:spLocks noRot="1" noChangeArrowheads="1"/>
          </p:cNvSpPr>
          <p:nvPr/>
        </p:nvSpPr>
        <p:spPr bwMode="auto">
          <a:xfrm>
            <a:off x="4500563" y="1052513"/>
            <a:ext cx="4176712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Put a cork in and put the boiling tube of gas to one side so you can use it later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sp>
        <p:nvSpPr>
          <p:cNvPr id="295961" name="AutoShape 25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62" name="AutoShape 26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5963" name="Group 27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5964" name="Line 2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5965" name="Line 2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5966" name="Arc 3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5967" name="Arc 3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5968" name="AutoShape 32"/>
          <p:cNvSpPr>
            <a:spLocks noChangeArrowheads="1"/>
          </p:cNvSpPr>
          <p:nvPr/>
        </p:nvSpPr>
        <p:spPr bwMode="auto">
          <a:xfrm rot="10800000">
            <a:off x="6877050" y="5805488"/>
            <a:ext cx="647700" cy="720725"/>
          </a:xfrm>
          <a:custGeom>
            <a:avLst/>
            <a:gdLst>
              <a:gd name="G0" fmla="+- 4659 0 0"/>
              <a:gd name="G1" fmla="+- 21600 0 4659"/>
              <a:gd name="G2" fmla="*/ 4659 1 2"/>
              <a:gd name="G3" fmla="+- 21600 0 G2"/>
              <a:gd name="G4" fmla="+/ 4659 21600 2"/>
              <a:gd name="G5" fmla="+/ G1 0 2"/>
              <a:gd name="G6" fmla="*/ 21600 21600 4659"/>
              <a:gd name="G7" fmla="*/ G6 1 2"/>
              <a:gd name="G8" fmla="+- 21600 0 G7"/>
              <a:gd name="G9" fmla="*/ 21600 1 2"/>
              <a:gd name="G10" fmla="+- 4659 0 G9"/>
              <a:gd name="G11" fmla="?: G10 G8 0"/>
              <a:gd name="G12" fmla="?: G10 G7 21600"/>
              <a:gd name="T0" fmla="*/ 19270 w 21600"/>
              <a:gd name="T1" fmla="*/ 10800 h 21600"/>
              <a:gd name="T2" fmla="*/ 10800 w 21600"/>
              <a:gd name="T3" fmla="*/ 21600 h 21600"/>
              <a:gd name="T4" fmla="*/ 2330 w 21600"/>
              <a:gd name="T5" fmla="*/ 10800 h 21600"/>
              <a:gd name="T6" fmla="*/ 10800 w 21600"/>
              <a:gd name="T7" fmla="*/ 0 h 21600"/>
              <a:gd name="T8" fmla="*/ 4130 w 21600"/>
              <a:gd name="T9" fmla="*/ 4130 h 21600"/>
              <a:gd name="T10" fmla="*/ 17470 w 21600"/>
              <a:gd name="T11" fmla="*/ 1747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4659" y="21600"/>
                </a:lnTo>
                <a:lnTo>
                  <a:pt x="1694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20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5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5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5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97987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88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89" name="Line 5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0" name="Line 6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1" name="Arc 7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2" name="Arc 8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3" name="Line 9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6877050" y="3500438"/>
            <a:ext cx="649288" cy="3025775"/>
            <a:chOff x="6877050" y="3500438"/>
            <a:chExt cx="649288" cy="3025775"/>
          </a:xfrm>
        </p:grpSpPr>
        <p:sp>
          <p:nvSpPr>
            <p:cNvPr id="297995" name="AutoShape 11"/>
            <p:cNvSpPr>
              <a:spLocks noChangeArrowheads="1"/>
            </p:cNvSpPr>
            <p:nvPr/>
          </p:nvSpPr>
          <p:spPr bwMode="auto">
            <a:xfrm>
              <a:off x="6948488" y="3500438"/>
              <a:ext cx="576263" cy="1441450"/>
            </a:xfrm>
            <a:prstGeom prst="roundRect">
              <a:avLst>
                <a:gd name="adj" fmla="val 45181"/>
              </a:avLst>
            </a:prstGeom>
            <a:solidFill>
              <a:srgbClr val="1C2F69"/>
            </a:solidFill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7996" name="AutoShape 12"/>
            <p:cNvSpPr>
              <a:spLocks noChangeArrowheads="1"/>
            </p:cNvSpPr>
            <p:nvPr/>
          </p:nvSpPr>
          <p:spPr bwMode="auto">
            <a:xfrm>
              <a:off x="6948488" y="4652963"/>
              <a:ext cx="576263" cy="1441450"/>
            </a:xfrm>
            <a:prstGeom prst="roundRect">
              <a:avLst>
                <a:gd name="adj" fmla="val 0"/>
              </a:avLst>
            </a:prstGeom>
            <a:solidFill>
              <a:srgbClr val="1C2F69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97997" name="Group 13"/>
            <p:cNvGrpSpPr>
              <a:grpSpLocks/>
            </p:cNvGrpSpPr>
            <p:nvPr/>
          </p:nvGrpSpPr>
          <p:grpSpPr bwMode="auto">
            <a:xfrm>
              <a:off x="6948488" y="3500438"/>
              <a:ext cx="577850" cy="2592388"/>
              <a:chOff x="2517" y="1207"/>
              <a:chExt cx="364" cy="1633"/>
            </a:xfrm>
          </p:grpSpPr>
          <p:sp>
            <p:nvSpPr>
              <p:cNvPr id="297998" name="Line 14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7999" name="Line 15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8000" name="Arc 16"/>
              <p:cNvSpPr>
                <a:spLocks/>
              </p:cNvSpPr>
              <p:nvPr/>
            </p:nvSpPr>
            <p:spPr bwMode="auto">
              <a:xfrm>
                <a:off x="2699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8001" name="Arc 17"/>
              <p:cNvSpPr>
                <a:spLocks/>
              </p:cNvSpPr>
              <p:nvPr/>
            </p:nvSpPr>
            <p:spPr bwMode="auto">
              <a:xfrm flipH="1">
                <a:off x="2517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298002" name="AutoShape 18"/>
            <p:cNvSpPr>
              <a:spLocks noChangeArrowheads="1"/>
            </p:cNvSpPr>
            <p:nvPr/>
          </p:nvSpPr>
          <p:spPr bwMode="auto">
            <a:xfrm rot="10800000">
              <a:off x="6877050" y="5805488"/>
              <a:ext cx="647700" cy="720725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66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7 L 0.00017 -0.16597 C 0.00017 -0.24121 -0.13524 -0.33102 -0.24375 -0.33102 L -0.4875 -0.33102 " pathEditMode="relative" rAng="5400000" ptsTypes="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92" y="-1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300035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6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7" name="Line 5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8" name="Line 6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9" name="Arc 7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40" name="Arc 8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41" name="Line 9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2411413" y="1196975"/>
            <a:ext cx="649287" cy="3025775"/>
            <a:chOff x="2411413" y="1196975"/>
            <a:chExt cx="649287" cy="3025775"/>
          </a:xfrm>
        </p:grpSpPr>
        <p:sp>
          <p:nvSpPr>
            <p:cNvPr id="300052" name="AutoShape 20"/>
            <p:cNvSpPr>
              <a:spLocks noChangeArrowheads="1"/>
            </p:cNvSpPr>
            <p:nvPr/>
          </p:nvSpPr>
          <p:spPr bwMode="auto">
            <a:xfrm>
              <a:off x="2482850" y="1196975"/>
              <a:ext cx="576262" cy="1441450"/>
            </a:xfrm>
            <a:prstGeom prst="roundRect">
              <a:avLst>
                <a:gd name="adj" fmla="val 45181"/>
              </a:avLst>
            </a:prstGeom>
            <a:solidFill>
              <a:srgbClr val="1C2F69"/>
            </a:solidFill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00053" name="AutoShape 21"/>
            <p:cNvSpPr>
              <a:spLocks noChangeArrowheads="1"/>
            </p:cNvSpPr>
            <p:nvPr/>
          </p:nvSpPr>
          <p:spPr bwMode="auto">
            <a:xfrm>
              <a:off x="2482850" y="2349500"/>
              <a:ext cx="576262" cy="1441450"/>
            </a:xfrm>
            <a:prstGeom prst="roundRect">
              <a:avLst>
                <a:gd name="adj" fmla="val 0"/>
              </a:avLst>
            </a:prstGeom>
            <a:solidFill>
              <a:srgbClr val="1C2F69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00054" name="Group 22"/>
            <p:cNvGrpSpPr>
              <a:grpSpLocks/>
            </p:cNvGrpSpPr>
            <p:nvPr/>
          </p:nvGrpSpPr>
          <p:grpSpPr bwMode="auto">
            <a:xfrm>
              <a:off x="2482850" y="1196975"/>
              <a:ext cx="577850" cy="2592388"/>
              <a:chOff x="2517" y="1207"/>
              <a:chExt cx="364" cy="1633"/>
            </a:xfrm>
          </p:grpSpPr>
          <p:sp>
            <p:nvSpPr>
              <p:cNvPr id="300055" name="Line 23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0056" name="Line 24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0057" name="Arc 25"/>
              <p:cNvSpPr>
                <a:spLocks/>
              </p:cNvSpPr>
              <p:nvPr/>
            </p:nvSpPr>
            <p:spPr bwMode="auto">
              <a:xfrm>
                <a:off x="2699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0058" name="Arc 26"/>
              <p:cNvSpPr>
                <a:spLocks/>
              </p:cNvSpPr>
              <p:nvPr/>
            </p:nvSpPr>
            <p:spPr bwMode="auto">
              <a:xfrm flipH="1">
                <a:off x="2517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300059" name="AutoShape 27"/>
            <p:cNvSpPr>
              <a:spLocks noChangeArrowheads="1"/>
            </p:cNvSpPr>
            <p:nvPr/>
          </p:nvSpPr>
          <p:spPr bwMode="auto">
            <a:xfrm rot="10800000">
              <a:off x="2411413" y="3502025"/>
              <a:ext cx="647700" cy="720725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00114" name="Rectangle 82"/>
          <p:cNvSpPr>
            <a:spLocks noRot="1" noChangeArrowheads="1"/>
          </p:cNvSpPr>
          <p:nvPr/>
        </p:nvSpPr>
        <p:spPr bwMode="auto">
          <a:xfrm>
            <a:off x="3419475" y="1052513"/>
            <a:ext cx="547370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This tube has Hydrogen gas in it and it is now ready to be tested.</a:t>
            </a:r>
          </a:p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Hydrogen gas is lighter than air so leave the boiling tube stored upside down.##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2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97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0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0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43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69319" name="Rectangle 7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5300663"/>
            <a:ext cx="2447925" cy="936625"/>
          </a:xfrm>
          <a:noFill/>
          <a:ln/>
        </p:spPr>
        <p:txBody>
          <a:bodyPr>
            <a:normAutofit fontScale="92500" lnSpcReduction="10000"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dirty="0">
                <a:solidFill>
                  <a:schemeClr val="bg1"/>
                </a:solidFill>
              </a:rPr>
              <a:t>Ice cream container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9320" name="Line 8"/>
          <p:cNvSpPr>
            <a:spLocks noChangeShapeType="1"/>
          </p:cNvSpPr>
          <p:nvPr/>
        </p:nvSpPr>
        <p:spPr bwMode="auto">
          <a:xfrm flipV="1">
            <a:off x="3124200" y="5719763"/>
            <a:ext cx="792163" cy="714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1" name="Line 9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2" name="Line 10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3" name="Arc 11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4" name="Arc 12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5" name="Line 13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1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06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9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9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9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9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9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9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9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20" grpId="0" animBg="1"/>
      <p:bldP spid="269321" grpId="0" animBg="1"/>
      <p:bldP spid="269322" grpId="0" animBg="1"/>
      <p:bldP spid="269323" grpId="0" animBg="1"/>
      <p:bldP spid="269324" grpId="0" animBg="1"/>
      <p:bldP spid="2693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71363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4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5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5300663"/>
            <a:ext cx="2447925" cy="936625"/>
          </a:xfrm>
          <a:noFill/>
          <a:ln/>
        </p:spPr>
        <p:txBody>
          <a:bodyPr>
            <a:normAutofit fontScale="92500" lnSpcReduction="10000"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dirty="0">
                <a:solidFill>
                  <a:schemeClr val="bg1"/>
                </a:solidFill>
              </a:rPr>
              <a:t>Water in container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1367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8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9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70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71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1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2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7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71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animBg="1"/>
      <p:bldP spid="2713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73411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2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3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1403350" y="3429000"/>
            <a:ext cx="2447925" cy="936625"/>
          </a:xfrm>
          <a:noFill/>
          <a:ln/>
        </p:spPr>
        <p:txBody>
          <a:bodyPr/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dirty="0">
                <a:solidFill>
                  <a:schemeClr val="bg1"/>
                </a:solidFill>
              </a:rPr>
              <a:t>Boiling tube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3415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6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7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8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9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73425" name="Group 17"/>
          <p:cNvGrpSpPr>
            <a:grpSpLocks/>
          </p:cNvGrpSpPr>
          <p:nvPr/>
        </p:nvGrpSpPr>
        <p:grpSpPr bwMode="auto">
          <a:xfrm rot="-5679273">
            <a:off x="5723732" y="2421731"/>
            <a:ext cx="577850" cy="2592387"/>
            <a:chOff x="2517" y="1207"/>
            <a:chExt cx="364" cy="1633"/>
          </a:xfrm>
        </p:grpSpPr>
        <p:sp>
          <p:nvSpPr>
            <p:cNvPr id="273420" name="Line 12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3422" name="Line 14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3423" name="Arc 15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3424" name="Arc 16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73426" name="Line 18"/>
          <p:cNvSpPr>
            <a:spLocks noChangeShapeType="1"/>
          </p:cNvSpPr>
          <p:nvPr/>
        </p:nvSpPr>
        <p:spPr bwMode="auto">
          <a:xfrm flipV="1">
            <a:off x="3779838" y="3716338"/>
            <a:ext cx="792162" cy="714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27" name="Rectangle 19"/>
          <p:cNvSpPr>
            <a:spLocks noRot="1" noChangeArrowheads="1"/>
          </p:cNvSpPr>
          <p:nvPr/>
        </p:nvSpPr>
        <p:spPr bwMode="auto">
          <a:xfrm>
            <a:off x="179388" y="4149725"/>
            <a:ext cx="3455987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Sink the tube in the container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08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34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4" dur="1000" fill="hold"/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3" grpId="0" build="p" animBg="1"/>
      <p:bldP spid="273413" grpId="1" uiExpand="1" build="p"/>
      <p:bldP spid="273426" grpId="0" animBg="1"/>
      <p:bldP spid="2734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302083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4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5" name="Line 5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6" name="Line 6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7" name="Arc 7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8" name="Arc 8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9" name="Line 9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90" name="Rectangle 10"/>
          <p:cNvSpPr>
            <a:spLocks noRot="1" noChangeArrowheads="1"/>
          </p:cNvSpPr>
          <p:nvPr/>
        </p:nvSpPr>
        <p:spPr bwMode="auto">
          <a:xfrm>
            <a:off x="179388" y="3644900"/>
            <a:ext cx="3455987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Stand the tube up while it is still full of water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302091" name="Group 11"/>
          <p:cNvGrpSpPr>
            <a:grpSpLocks/>
          </p:cNvGrpSpPr>
          <p:nvPr/>
        </p:nvGrpSpPr>
        <p:grpSpPr bwMode="auto">
          <a:xfrm rot="-5663513">
            <a:off x="5723732" y="4653756"/>
            <a:ext cx="577850" cy="2592387"/>
            <a:chOff x="1338" y="935"/>
            <a:chExt cx="364" cy="1633"/>
          </a:xfrm>
        </p:grpSpPr>
        <p:sp>
          <p:nvSpPr>
            <p:cNvPr id="302092" name="AutoShape 12"/>
            <p:cNvSpPr>
              <a:spLocks noChangeArrowheads="1"/>
            </p:cNvSpPr>
            <p:nvPr/>
          </p:nvSpPr>
          <p:spPr bwMode="auto">
            <a:xfrm>
              <a:off x="1338" y="935"/>
              <a:ext cx="363" cy="1180"/>
            </a:xfrm>
            <a:prstGeom prst="roundRect">
              <a:avLst>
                <a:gd name="adj" fmla="val 45181"/>
              </a:avLst>
            </a:prstGeom>
            <a:solidFill>
              <a:schemeClr val="accent1"/>
            </a:solidFill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02093" name="AutoShape 13"/>
            <p:cNvSpPr>
              <a:spLocks noChangeArrowheads="1"/>
            </p:cNvSpPr>
            <p:nvPr/>
          </p:nvSpPr>
          <p:spPr bwMode="auto">
            <a:xfrm>
              <a:off x="1338" y="1978"/>
              <a:ext cx="363" cy="590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02094" name="Group 14"/>
            <p:cNvGrpSpPr>
              <a:grpSpLocks/>
            </p:cNvGrpSpPr>
            <p:nvPr/>
          </p:nvGrpSpPr>
          <p:grpSpPr bwMode="auto">
            <a:xfrm>
              <a:off x="1338" y="935"/>
              <a:ext cx="364" cy="1633"/>
              <a:chOff x="2517" y="1207"/>
              <a:chExt cx="364" cy="1633"/>
            </a:xfrm>
          </p:grpSpPr>
          <p:sp>
            <p:nvSpPr>
              <p:cNvPr id="302095" name="Line 15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2096" name="Line 16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2097" name="Arc 17"/>
              <p:cNvSpPr>
                <a:spLocks/>
              </p:cNvSpPr>
              <p:nvPr/>
            </p:nvSpPr>
            <p:spPr bwMode="auto">
              <a:xfrm>
                <a:off x="2699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2098" name="Arc 18"/>
              <p:cNvSpPr>
                <a:spLocks/>
              </p:cNvSpPr>
              <p:nvPr/>
            </p:nvSpPr>
            <p:spPr bwMode="auto">
              <a:xfrm flipH="1">
                <a:off x="2517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</p:grp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1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640000">
                                      <p:cBhvr>
                                        <p:cTn id="10" dur="3000" fill="hold"/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0023 L 0.12604 -0.15746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7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AutoShape 2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07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77508" name="AutoShape 4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09" name="AutoShape 5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0" name="Line 6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1" name="Line 7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2" name="Arc 8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3" name="Arc 9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4" name="Line 10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20" name="Rectangle 16"/>
          <p:cNvSpPr>
            <a:spLocks noRot="1" noChangeArrowheads="1"/>
          </p:cNvSpPr>
          <p:nvPr/>
        </p:nvSpPr>
        <p:spPr bwMode="auto">
          <a:xfrm>
            <a:off x="3132138" y="908050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Get another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77521" name="Group 17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77522" name="Line 1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3" name="Line 1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4" name="Arc 2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5" name="Arc 2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77527" name="Group 23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77528" name="Line 24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9" name="Line 25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30" name="Arc 26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31" name="Arc 27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47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7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AutoShape 2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3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81604" name="AutoShape 4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5" name="AutoShape 5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6" name="Line 6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7" name="Line 7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8" name="Arc 8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09" name="Arc 9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10" name="Line 10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1611" name="Rectangle 11"/>
          <p:cNvSpPr>
            <a:spLocks noRot="1" noChangeArrowheads="1"/>
          </p:cNvSpPr>
          <p:nvPr/>
        </p:nvSpPr>
        <p:spPr bwMode="auto">
          <a:xfrm>
            <a:off x="3132138" y="908050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Put a small ribbon of Magnesium in it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1612" name="Group 12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1613" name="Line 13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1614" name="Line 14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1615" name="Arc 15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1616" name="Arc 16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1617" name="Group 17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1618" name="Line 1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>
                <a:solidFill>
                  <a:schemeClr val="bg1"/>
                </a:solidFill>
              </a:endParaRPr>
            </a:p>
          </p:txBody>
        </p:sp>
        <p:sp>
          <p:nvSpPr>
            <p:cNvPr id="281619" name="Line 1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>
                <a:solidFill>
                  <a:schemeClr val="bg1"/>
                </a:solidFill>
              </a:endParaRPr>
            </a:p>
          </p:txBody>
        </p:sp>
        <p:sp>
          <p:nvSpPr>
            <p:cNvPr id="281620" name="Arc 2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>
                <a:solidFill>
                  <a:schemeClr val="bg1"/>
                </a:solidFill>
              </a:endParaRPr>
            </a:p>
          </p:txBody>
        </p:sp>
        <p:sp>
          <p:nvSpPr>
            <p:cNvPr id="281621" name="Arc 2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>
                <a:solidFill>
                  <a:schemeClr val="bg1"/>
                </a:solidFill>
              </a:endParaRPr>
            </a:p>
          </p:txBody>
        </p:sp>
      </p:grpSp>
      <p:sp>
        <p:nvSpPr>
          <p:cNvPr id="281626" name="AutoShape 26"/>
          <p:cNvSpPr>
            <a:spLocks noChangeArrowheads="1"/>
          </p:cNvSpPr>
          <p:nvPr/>
        </p:nvSpPr>
        <p:spPr bwMode="auto">
          <a:xfrm rot="5237963">
            <a:off x="1188244" y="3933031"/>
            <a:ext cx="914400" cy="33813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64646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2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93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1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1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1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11" grpId="0"/>
      <p:bldP spid="2816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75" name="Rectangle 27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74" name="AutoShape 26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0" name="AutoShape 2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1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83652" name="AutoShape 4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3" name="AutoShape 5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4" name="Line 6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5" name="Line 7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6" name="Arc 8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7" name="Arc 9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8" name="Line 10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9" name="Rectangle 11"/>
          <p:cNvSpPr>
            <a:spLocks noRot="1" noChangeArrowheads="1"/>
          </p:cNvSpPr>
          <p:nvPr/>
        </p:nvSpPr>
        <p:spPr bwMode="auto">
          <a:xfrm>
            <a:off x="3132138" y="908050"/>
            <a:ext cx="4176712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Cover with laboratory strength Sulphuric/</a:t>
            </a:r>
            <a:r>
              <a:rPr lang="en-NZ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Sulfuric</a:t>
            </a: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 (Battery) Acid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3660" name="Group 12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3661" name="Line 13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2" name="Line 14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3" name="Arc 15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4" name="Arc 16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3665" name="Group 17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3666" name="Line 1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7" name="Line 1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8" name="Arc 2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9" name="Arc 2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3678" name="AutoShape 30"/>
          <p:cNvSpPr>
            <a:spLocks noChangeArrowheads="1"/>
          </p:cNvSpPr>
          <p:nvPr/>
        </p:nvSpPr>
        <p:spPr bwMode="auto">
          <a:xfrm rot="5237963">
            <a:off x="1188244" y="3933031"/>
            <a:ext cx="914400" cy="33813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64646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24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83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75" grpId="0" animBg="1"/>
      <p:bldP spid="2836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699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0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1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 err="1">
                <a:solidFill>
                  <a:schemeClr val="bg1"/>
                </a:solidFill>
              </a:rPr>
              <a:t>Hauwai</a:t>
            </a:r>
            <a:r>
              <a:rPr lang="en-US" dirty="0">
                <a:solidFill>
                  <a:schemeClr val="bg1"/>
                </a:solidFill>
              </a:rPr>
              <a:t> / Hydrogen</a:t>
            </a:r>
          </a:p>
        </p:txBody>
      </p:sp>
      <p:sp>
        <p:nvSpPr>
          <p:cNvPr id="285702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3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4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5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6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7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8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5709" name="Rectangle 13"/>
          <p:cNvSpPr>
            <a:spLocks noRot="1" noChangeArrowheads="1"/>
          </p:cNvSpPr>
          <p:nvPr/>
        </p:nvSpPr>
        <p:spPr bwMode="auto">
          <a:xfrm>
            <a:off x="3132138" y="908050"/>
            <a:ext cx="4176712" cy="129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Put in the bung and delivery hose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5710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5711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2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3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4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5715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5716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7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8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19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5727" name="Group 31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5728" name="AutoShape 32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5729" name="Freeform 33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5730" name="AutoShape 34"/>
          <p:cNvSpPr>
            <a:spLocks noChangeArrowheads="1"/>
          </p:cNvSpPr>
          <p:nvPr/>
        </p:nvSpPr>
        <p:spPr bwMode="auto">
          <a:xfrm rot="5237963">
            <a:off x="1188244" y="3933031"/>
            <a:ext cx="914400" cy="33813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64646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2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74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5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5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5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203</Words>
  <Application>Microsoft Office PowerPoint</Application>
  <PresentationFormat>On-screen Show (4:3)</PresentationFormat>
  <Paragraphs>47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Hauwai / Hydrogen</vt:lpstr>
      <vt:lpstr>Hauwai / Hydrogen</vt:lpstr>
      <vt:lpstr>Hauwai / Hydrogen</vt:lpstr>
      <vt:lpstr>Hauwai / Hydrogen</vt:lpstr>
      <vt:lpstr>Hauwai / Hydrogen</vt:lpstr>
      <vt:lpstr>Hauwai / Hydrogen</vt:lpstr>
      <vt:lpstr>Hauwai / Hydrogen</vt:lpstr>
      <vt:lpstr>Hauwai / Hydrogen</vt:lpstr>
      <vt:lpstr>Hauwai / Hydrogen</vt:lpstr>
      <vt:lpstr>Hauwai / Hydrogen</vt:lpstr>
      <vt:lpstr>Hauwai / Hydrogen</vt:lpstr>
      <vt:lpstr>Hauwai / Hydrogen</vt:lpstr>
      <vt:lpstr>Hauwai / Hydrogen</vt:lpstr>
      <vt:lpstr>Hauwai / Hydrogen</vt:lpstr>
      <vt:lpstr>Hauwai / Hydrogen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Hauwai / Hydrogen</dc:title>
  <dc:creator>Haggis.Henderson</dc:creator>
  <cp:lastModifiedBy>Haggis.Henderson</cp:lastModifiedBy>
  <cp:revision>15</cp:revision>
  <dcterms:created xsi:type="dcterms:W3CDTF">2006-08-16T00:00:00Z</dcterms:created>
  <dcterms:modified xsi:type="dcterms:W3CDTF">2012-12-09T20:33:12Z</dcterms:modified>
</cp:coreProperties>
</file>