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98" r:id="rId11"/>
    <p:sldId id="276" r:id="rId12"/>
    <p:sldId id="299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9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395288" y="0"/>
            <a:ext cx="8353425" cy="6048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NZ" sz="12900" dirty="0" smtClean="0">
                <a:solidFill>
                  <a:srgbClr val="0070C0"/>
                </a:solidFill>
              </a:rPr>
              <a:t>The Kinematic Rap</a:t>
            </a:r>
            <a:endParaRPr lang="en-NZ" sz="12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8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228600" y="4114800"/>
            <a:ext cx="8662988" cy="19002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4800" dirty="0" smtClean="0">
                <a:solidFill>
                  <a:srgbClr val="002060"/>
                </a:solidFill>
              </a:rPr>
              <a:t>And two simple rules that in form five you should have learned by heart</a:t>
            </a:r>
            <a:endParaRPr lang="en-AU" sz="4800" dirty="0">
              <a:solidFill>
                <a:srgbClr val="002060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576513" y="549275"/>
            <a:ext cx="6143625" cy="27765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2576513" y="865188"/>
            <a:ext cx="6143625" cy="13239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087563" y="1874838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u</a:t>
            </a:r>
            <a:endParaRPr lang="en-AU" sz="360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>
          <a:xfrm>
            <a:off x="2157413" y="674688"/>
            <a:ext cx="454025" cy="5969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3600" smtClean="0">
                <a:latin typeface="Tahoma" panose="020B0604030504040204" pitchFamily="34" charset="0"/>
              </a:rPr>
              <a:t>v</a:t>
            </a:r>
            <a:endParaRPr lang="en-AU" sz="3600">
              <a:latin typeface="Tahoma" panose="020B0604030504040204" pitchFamily="34" charset="0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>
            <a:off x="2576513" y="865188"/>
            <a:ext cx="6143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900113" y="1179513"/>
            <a:ext cx="1536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Vel (m/s)</a:t>
            </a:r>
            <a:endParaRPr lang="en-AU" sz="360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692525" y="3475038"/>
            <a:ext cx="2535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Time (s)</a:t>
            </a:r>
            <a:endParaRPr lang="en-AU" sz="360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8510588" y="3451225"/>
            <a:ext cx="27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</a:t>
            </a:r>
            <a:endParaRPr lang="en-AU" sz="3600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2627313" y="981075"/>
            <a:ext cx="6048375" cy="2303463"/>
          </a:xfrm>
          <a:custGeom>
            <a:avLst/>
            <a:gdLst>
              <a:gd name="T0" fmla="*/ 0 w 3810"/>
              <a:gd name="T1" fmla="*/ 1451 h 1451"/>
              <a:gd name="T2" fmla="*/ 0 w 3810"/>
              <a:gd name="T3" fmla="*/ 816 h 1451"/>
              <a:gd name="T4" fmla="*/ 3810 w 3810"/>
              <a:gd name="T5" fmla="*/ 0 h 1451"/>
              <a:gd name="T6" fmla="*/ 3810 w 3810"/>
              <a:gd name="T7" fmla="*/ 1451 h 1451"/>
              <a:gd name="T8" fmla="*/ 0 w 3810"/>
              <a:gd name="T9" fmla="*/ 1451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10" h="1451">
                <a:moveTo>
                  <a:pt x="0" y="1451"/>
                </a:moveTo>
                <a:lnTo>
                  <a:pt x="0" y="816"/>
                </a:lnTo>
                <a:lnTo>
                  <a:pt x="3810" y="0"/>
                </a:lnTo>
                <a:lnTo>
                  <a:pt x="3810" y="1451"/>
                </a:lnTo>
                <a:lnTo>
                  <a:pt x="0" y="1451"/>
                </a:lnTo>
                <a:close/>
              </a:path>
            </a:pathLst>
          </a:custGeom>
          <a:solidFill>
            <a:srgbClr val="F3C00F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5795963" y="1557338"/>
            <a:ext cx="209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auto">
          <a:xfrm flipV="1">
            <a:off x="7885113" y="1125538"/>
            <a:ext cx="0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7885113" y="9810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</a:t>
            </a:r>
            <a:endParaRPr lang="en-AU" sz="3600"/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6659563" y="1484313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</a:t>
            </a:r>
            <a:endParaRPr lang="en-AU" sz="3600"/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5292725" y="22764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</a:t>
            </a:r>
            <a:endParaRPr lang="en-AU" sz="3600"/>
          </a:p>
        </p:txBody>
      </p:sp>
    </p:spTree>
    <p:extLst>
      <p:ext uri="{BB962C8B-B14F-4D97-AF65-F5344CB8AC3E}">
        <p14:creationId xmlns:p14="http://schemas.microsoft.com/office/powerpoint/2010/main" val="31876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58888" y="4292600"/>
            <a:ext cx="7632700" cy="1873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4800" dirty="0" smtClean="0">
                <a:solidFill>
                  <a:srgbClr val="002060"/>
                </a:solidFill>
              </a:rPr>
              <a:t>The chart is a generic graph of velocity and time</a:t>
            </a:r>
            <a:endParaRPr lang="en-AU" sz="48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76513" y="549275"/>
            <a:ext cx="6143625" cy="27765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2576513" y="865188"/>
            <a:ext cx="6143625" cy="13239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87563" y="1874838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u</a:t>
            </a:r>
            <a:endParaRPr lang="en-AU" sz="360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>
          <a:xfrm>
            <a:off x="2157413" y="674688"/>
            <a:ext cx="454025" cy="5969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3600" smtClean="0">
                <a:latin typeface="Tahoma" panose="020B0604030504040204" pitchFamily="34" charset="0"/>
              </a:rPr>
              <a:t>v</a:t>
            </a:r>
            <a:endParaRPr lang="en-AU" sz="3600">
              <a:latin typeface="Tahoma" panose="020B0604030504040204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2576513" y="865188"/>
            <a:ext cx="6143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00113" y="1179513"/>
            <a:ext cx="1536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Vel (m/s)</a:t>
            </a:r>
            <a:endParaRPr lang="en-AU" sz="36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692525" y="3475038"/>
            <a:ext cx="2535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Time (s)</a:t>
            </a:r>
            <a:endParaRPr lang="en-AU" sz="360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510588" y="3451225"/>
            <a:ext cx="27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</a:t>
            </a:r>
            <a:endParaRPr lang="en-AU" sz="360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2627313" y="981075"/>
            <a:ext cx="6048375" cy="2303463"/>
          </a:xfrm>
          <a:custGeom>
            <a:avLst/>
            <a:gdLst>
              <a:gd name="T0" fmla="*/ 0 w 3810"/>
              <a:gd name="T1" fmla="*/ 1451 h 1451"/>
              <a:gd name="T2" fmla="*/ 0 w 3810"/>
              <a:gd name="T3" fmla="*/ 816 h 1451"/>
              <a:gd name="T4" fmla="*/ 3810 w 3810"/>
              <a:gd name="T5" fmla="*/ 0 h 1451"/>
              <a:gd name="T6" fmla="*/ 3810 w 3810"/>
              <a:gd name="T7" fmla="*/ 1451 h 1451"/>
              <a:gd name="T8" fmla="*/ 0 w 3810"/>
              <a:gd name="T9" fmla="*/ 1451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10" h="1451">
                <a:moveTo>
                  <a:pt x="0" y="1451"/>
                </a:moveTo>
                <a:lnTo>
                  <a:pt x="0" y="816"/>
                </a:lnTo>
                <a:lnTo>
                  <a:pt x="3810" y="0"/>
                </a:lnTo>
                <a:lnTo>
                  <a:pt x="3810" y="1451"/>
                </a:lnTo>
                <a:lnTo>
                  <a:pt x="0" y="1451"/>
                </a:lnTo>
                <a:close/>
              </a:path>
            </a:pathLst>
          </a:custGeom>
          <a:solidFill>
            <a:srgbClr val="F3C00F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5795963" y="1557338"/>
            <a:ext cx="209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7885113" y="1125538"/>
            <a:ext cx="0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885113" y="9810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</a:t>
            </a:r>
            <a:endParaRPr lang="en-AU" sz="360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659563" y="1484313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</a:t>
            </a:r>
            <a:endParaRPr lang="en-AU" sz="360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5292725" y="22764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</a:t>
            </a:r>
            <a:endParaRPr lang="en-AU" sz="3600"/>
          </a:p>
        </p:txBody>
      </p:sp>
    </p:spTree>
    <p:extLst>
      <p:ext uri="{BB962C8B-B14F-4D97-AF65-F5344CB8AC3E}">
        <p14:creationId xmlns:p14="http://schemas.microsoft.com/office/powerpoint/2010/main" val="20950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58888" y="4292600"/>
            <a:ext cx="7632700" cy="1873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4800" dirty="0" smtClean="0">
                <a:solidFill>
                  <a:srgbClr val="002060"/>
                </a:solidFill>
              </a:rPr>
              <a:t>“a” is the slope and S the area underneath the line</a:t>
            </a:r>
            <a:endParaRPr lang="en-AU" sz="48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76513" y="549275"/>
            <a:ext cx="6143625" cy="27765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2576513" y="865188"/>
            <a:ext cx="6143625" cy="13239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87563" y="1874838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u</a:t>
            </a:r>
            <a:endParaRPr lang="en-AU" sz="360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>
          <a:xfrm>
            <a:off x="2157413" y="674688"/>
            <a:ext cx="454025" cy="5969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3600" smtClean="0">
                <a:latin typeface="Tahoma" panose="020B0604030504040204" pitchFamily="34" charset="0"/>
              </a:rPr>
              <a:t>v</a:t>
            </a:r>
            <a:endParaRPr lang="en-AU" sz="3600">
              <a:latin typeface="Tahoma" panose="020B0604030504040204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2576513" y="865188"/>
            <a:ext cx="6143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00113" y="1179513"/>
            <a:ext cx="1536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Vel (m/s)</a:t>
            </a:r>
            <a:endParaRPr lang="en-AU" sz="36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692525" y="3475038"/>
            <a:ext cx="2535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Time (s)</a:t>
            </a:r>
            <a:endParaRPr lang="en-AU" sz="360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510588" y="3451225"/>
            <a:ext cx="27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</a:t>
            </a:r>
            <a:endParaRPr lang="en-AU" sz="360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2627313" y="981075"/>
            <a:ext cx="6048375" cy="2303463"/>
          </a:xfrm>
          <a:custGeom>
            <a:avLst/>
            <a:gdLst>
              <a:gd name="T0" fmla="*/ 0 w 3810"/>
              <a:gd name="T1" fmla="*/ 1451 h 1451"/>
              <a:gd name="T2" fmla="*/ 0 w 3810"/>
              <a:gd name="T3" fmla="*/ 816 h 1451"/>
              <a:gd name="T4" fmla="*/ 3810 w 3810"/>
              <a:gd name="T5" fmla="*/ 0 h 1451"/>
              <a:gd name="T6" fmla="*/ 3810 w 3810"/>
              <a:gd name="T7" fmla="*/ 1451 h 1451"/>
              <a:gd name="T8" fmla="*/ 0 w 3810"/>
              <a:gd name="T9" fmla="*/ 1451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10" h="1451">
                <a:moveTo>
                  <a:pt x="0" y="1451"/>
                </a:moveTo>
                <a:lnTo>
                  <a:pt x="0" y="816"/>
                </a:lnTo>
                <a:lnTo>
                  <a:pt x="3810" y="0"/>
                </a:lnTo>
                <a:lnTo>
                  <a:pt x="3810" y="1451"/>
                </a:lnTo>
                <a:lnTo>
                  <a:pt x="0" y="1451"/>
                </a:lnTo>
                <a:close/>
              </a:path>
            </a:pathLst>
          </a:custGeom>
          <a:solidFill>
            <a:srgbClr val="F3C00F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5795963" y="1557338"/>
            <a:ext cx="209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7885113" y="1125538"/>
            <a:ext cx="0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885113" y="9810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</a:t>
            </a:r>
            <a:endParaRPr lang="en-AU" sz="360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659563" y="1484313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</a:t>
            </a:r>
            <a:endParaRPr lang="en-AU" sz="360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5292725" y="22764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</a:t>
            </a:r>
            <a:endParaRPr lang="en-AU" sz="3600"/>
          </a:p>
        </p:txBody>
      </p:sp>
    </p:spTree>
    <p:extLst>
      <p:ext uri="{BB962C8B-B14F-4D97-AF65-F5344CB8AC3E}">
        <p14:creationId xmlns:p14="http://schemas.microsoft.com/office/powerpoint/2010/main" val="163568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187450" y="1773238"/>
            <a:ext cx="7632700" cy="237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Now if “a” is the slope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NZ" sz="5400" dirty="0" smtClean="0">
                <a:solidFill>
                  <a:srgbClr val="002060"/>
                </a:solidFill>
              </a:rPr>
              <a:t>And on this we all agree</a:t>
            </a:r>
            <a:endParaRPr lang="en-A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97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1773238"/>
            <a:ext cx="7632700" cy="2016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NZ" sz="5400" dirty="0" smtClean="0">
                <a:solidFill>
                  <a:srgbClr val="002060"/>
                </a:solidFill>
              </a:rPr>
              <a:t>Then </a:t>
            </a:r>
            <a:r>
              <a:rPr lang="en-AU" sz="5400" dirty="0" smtClean="0">
                <a:solidFill>
                  <a:srgbClr val="002060"/>
                </a:solidFill>
              </a:rPr>
              <a:t>v will equal u plus the extra a times t 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1258888" y="188913"/>
            <a:ext cx="7202487" cy="158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v = u + at</a:t>
            </a:r>
            <a:endParaRPr lang="en-NZ" sz="10600"/>
          </a:p>
        </p:txBody>
      </p:sp>
    </p:spTree>
    <p:extLst>
      <p:ext uri="{BB962C8B-B14F-4D97-AF65-F5344CB8AC3E}">
        <p14:creationId xmlns:p14="http://schemas.microsoft.com/office/powerpoint/2010/main" val="5518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1773238"/>
            <a:ext cx="7632700" cy="287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And if you square this formula, the answer you can guess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1258888" y="188913"/>
            <a:ext cx="7202487" cy="158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v = u + at</a:t>
            </a:r>
            <a:endParaRPr lang="en-NZ" sz="10600"/>
          </a:p>
        </p:txBody>
      </p:sp>
    </p:spTree>
    <p:extLst>
      <p:ext uri="{BB962C8B-B14F-4D97-AF65-F5344CB8AC3E}">
        <p14:creationId xmlns:p14="http://schemas.microsoft.com/office/powerpoint/2010/main" val="38656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042988" y="3068638"/>
            <a:ext cx="7632700" cy="287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Is v squared equals u squared plus the extra 2aS 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611188" y="1412875"/>
            <a:ext cx="8135937" cy="158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v</a:t>
            </a:r>
            <a:r>
              <a:rPr lang="en-AU" sz="10600" baseline="30000"/>
              <a:t>2</a:t>
            </a:r>
            <a:r>
              <a:rPr lang="en-AU" sz="10600"/>
              <a:t> = u</a:t>
            </a:r>
            <a:r>
              <a:rPr lang="en-AU" sz="10600" baseline="30000"/>
              <a:t>2</a:t>
            </a:r>
            <a:r>
              <a:rPr lang="en-AU" sz="10600"/>
              <a:t> + 2aS</a:t>
            </a:r>
            <a:endParaRPr lang="en-NZ" sz="10600"/>
          </a:p>
        </p:txBody>
      </p:sp>
    </p:spTree>
    <p:extLst>
      <p:ext uri="{BB962C8B-B14F-4D97-AF65-F5344CB8AC3E}">
        <p14:creationId xmlns:p14="http://schemas.microsoft.com/office/powerpoint/2010/main" val="5228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58888" y="4114800"/>
            <a:ext cx="7632700" cy="18732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Displacement is the area that’s underneath the line</a:t>
            </a:r>
            <a:endParaRPr lang="en-AU" sz="48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76513" y="549275"/>
            <a:ext cx="6143625" cy="27765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2576513" y="865188"/>
            <a:ext cx="6143625" cy="13239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87563" y="1874838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u</a:t>
            </a:r>
            <a:endParaRPr lang="en-AU" sz="360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>
          <a:xfrm>
            <a:off x="2157413" y="674688"/>
            <a:ext cx="454025" cy="5969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3600" smtClean="0">
                <a:latin typeface="Tahoma" panose="020B0604030504040204" pitchFamily="34" charset="0"/>
              </a:rPr>
              <a:t>v</a:t>
            </a:r>
            <a:endParaRPr lang="en-AU" sz="3600">
              <a:latin typeface="Tahoma" panose="020B0604030504040204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2576513" y="865188"/>
            <a:ext cx="6143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00113" y="1179513"/>
            <a:ext cx="1536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Vel (m/s)</a:t>
            </a:r>
            <a:endParaRPr lang="en-AU" sz="36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692525" y="3475038"/>
            <a:ext cx="2535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Time (s)</a:t>
            </a:r>
            <a:endParaRPr lang="en-AU" sz="360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510588" y="3451225"/>
            <a:ext cx="27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</a:t>
            </a:r>
            <a:endParaRPr lang="en-AU" sz="360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2627313" y="981075"/>
            <a:ext cx="6048375" cy="2303463"/>
          </a:xfrm>
          <a:custGeom>
            <a:avLst/>
            <a:gdLst>
              <a:gd name="T0" fmla="*/ 0 w 3810"/>
              <a:gd name="T1" fmla="*/ 1451 h 1451"/>
              <a:gd name="T2" fmla="*/ 0 w 3810"/>
              <a:gd name="T3" fmla="*/ 816 h 1451"/>
              <a:gd name="T4" fmla="*/ 3810 w 3810"/>
              <a:gd name="T5" fmla="*/ 0 h 1451"/>
              <a:gd name="T6" fmla="*/ 3810 w 3810"/>
              <a:gd name="T7" fmla="*/ 1451 h 1451"/>
              <a:gd name="T8" fmla="*/ 0 w 3810"/>
              <a:gd name="T9" fmla="*/ 1451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10" h="1451">
                <a:moveTo>
                  <a:pt x="0" y="1451"/>
                </a:moveTo>
                <a:lnTo>
                  <a:pt x="0" y="816"/>
                </a:lnTo>
                <a:lnTo>
                  <a:pt x="3810" y="0"/>
                </a:lnTo>
                <a:lnTo>
                  <a:pt x="3810" y="1451"/>
                </a:lnTo>
                <a:lnTo>
                  <a:pt x="0" y="1451"/>
                </a:lnTo>
                <a:close/>
              </a:path>
            </a:pathLst>
          </a:custGeom>
          <a:solidFill>
            <a:srgbClr val="F3C00F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5795963" y="1557338"/>
            <a:ext cx="209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7885113" y="1125538"/>
            <a:ext cx="0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885113" y="9810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</a:t>
            </a:r>
            <a:endParaRPr lang="en-AU" sz="360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659563" y="1484313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</a:t>
            </a:r>
            <a:endParaRPr lang="en-AU" sz="360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5292725" y="22764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</a:t>
            </a:r>
            <a:endParaRPr lang="en-AU" sz="3600"/>
          </a:p>
        </p:txBody>
      </p:sp>
    </p:spTree>
    <p:extLst>
      <p:ext uri="{BB962C8B-B14F-4D97-AF65-F5344CB8AC3E}">
        <p14:creationId xmlns:p14="http://schemas.microsoft.com/office/powerpoint/2010/main" val="427366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58888" y="4221163"/>
            <a:ext cx="76327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And therefore </a:t>
            </a:r>
            <a:r>
              <a:rPr lang="en-AU" sz="5400" dirty="0" err="1" smtClean="0">
                <a:solidFill>
                  <a:srgbClr val="002060"/>
                </a:solidFill>
              </a:rPr>
              <a:t>av’rage</a:t>
            </a:r>
            <a:r>
              <a:rPr lang="en-AU" sz="5400" dirty="0" smtClean="0">
                <a:solidFill>
                  <a:srgbClr val="002060"/>
                </a:solidFill>
              </a:rPr>
              <a:t> speed multiplied by elapsed time 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76513" y="549275"/>
            <a:ext cx="6143625" cy="27765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2576513" y="865188"/>
            <a:ext cx="6143625" cy="13239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87563" y="1874838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u</a:t>
            </a:r>
            <a:endParaRPr lang="en-AU" sz="360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>
          <a:xfrm>
            <a:off x="2157413" y="674688"/>
            <a:ext cx="454025" cy="5969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3600" smtClean="0">
                <a:latin typeface="Tahoma" panose="020B0604030504040204" pitchFamily="34" charset="0"/>
              </a:rPr>
              <a:t>v</a:t>
            </a:r>
            <a:endParaRPr lang="en-AU" sz="3600">
              <a:latin typeface="Tahoma" panose="020B0604030504040204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2576513" y="865188"/>
            <a:ext cx="6143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00113" y="1179513"/>
            <a:ext cx="1536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Vel (m/s)</a:t>
            </a:r>
            <a:endParaRPr lang="en-AU" sz="36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692525" y="3475038"/>
            <a:ext cx="23923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Time (s)</a:t>
            </a:r>
            <a:endParaRPr lang="en-AU" sz="360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510588" y="3451225"/>
            <a:ext cx="27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</a:t>
            </a:r>
            <a:endParaRPr lang="en-AU" sz="3600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4859338" y="1196975"/>
            <a:ext cx="209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4859338" y="1196975"/>
            <a:ext cx="0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508625" y="620713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</a:t>
            </a:r>
            <a:endParaRPr lang="en-AU" sz="3600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067175" y="9810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</a:t>
            </a:r>
            <a:endParaRPr lang="en-AU" sz="3600"/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219700" y="20605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</a:t>
            </a:r>
            <a:endParaRPr lang="en-AU" sz="36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627313" y="1557338"/>
            <a:ext cx="6048375" cy="1727200"/>
          </a:xfrm>
          <a:prstGeom prst="rect">
            <a:avLst/>
          </a:prstGeom>
          <a:solidFill>
            <a:srgbClr val="F3C00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5148263" y="1989138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</a:t>
            </a:r>
            <a:endParaRPr lang="en-AU" sz="3600"/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1835150" y="1268413"/>
            <a:ext cx="6699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3600">
                <a:effectLst/>
                <a:latin typeface="Tahoma" panose="020B0604030504040204" pitchFamily="34" charset="0"/>
              </a:rPr>
              <a:t>v</a:t>
            </a:r>
            <a:r>
              <a:rPr lang="en-US" sz="2800" baseline="-25000">
                <a:effectLst/>
                <a:latin typeface="Tahoma" panose="020B0604030504040204" pitchFamily="34" charset="0"/>
              </a:rPr>
              <a:t>av</a:t>
            </a:r>
            <a:endParaRPr lang="en-AU" sz="2800" baseline="-25000"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87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1773238"/>
            <a:ext cx="7632700" cy="237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If you put that into maths then </a:t>
            </a:r>
            <a:r>
              <a:rPr lang="en-AU" sz="5400" dirty="0" err="1" smtClean="0">
                <a:solidFill>
                  <a:srgbClr val="002060"/>
                </a:solidFill>
              </a:rPr>
              <a:t>ev’ryone</a:t>
            </a:r>
            <a:r>
              <a:rPr lang="en-AU" sz="5400" dirty="0" smtClean="0">
                <a:solidFill>
                  <a:srgbClr val="002060"/>
                </a:solidFill>
              </a:rPr>
              <a:t> can see </a:t>
            </a:r>
            <a:endParaRPr lang="en-A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1187450" y="1773238"/>
            <a:ext cx="7632700" cy="2808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Now, we’ve got a ripper topic and I’m sure you will agree</a:t>
            </a:r>
            <a:endParaRPr lang="en-A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2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58888" y="2852738"/>
            <a:ext cx="7632700" cy="287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Displacement, S, is equal to</a:t>
            </a:r>
          </a:p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a half t (u plus v) 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755650" y="1125538"/>
            <a:ext cx="7920038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9600"/>
              <a:t>S = </a:t>
            </a:r>
            <a:r>
              <a:rPr lang="en-AU" sz="9600" baseline="30000"/>
              <a:t>1</a:t>
            </a:r>
            <a:r>
              <a:rPr lang="en-AU" sz="9600"/>
              <a:t>/</a:t>
            </a:r>
            <a:r>
              <a:rPr lang="en-AU" sz="9600" baseline="-25000"/>
              <a:t>2</a:t>
            </a:r>
            <a:r>
              <a:rPr lang="en-AU" sz="9600"/>
              <a:t>.t.(u+v) </a:t>
            </a:r>
            <a:endParaRPr lang="en-NZ" sz="9600"/>
          </a:p>
        </p:txBody>
      </p:sp>
    </p:spTree>
    <p:extLst>
      <p:ext uri="{BB962C8B-B14F-4D97-AF65-F5344CB8AC3E}">
        <p14:creationId xmlns:p14="http://schemas.microsoft.com/office/powerpoint/2010/main" val="95855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1773238"/>
            <a:ext cx="7632700" cy="2663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But displacement can be looked at from another sort of angle  </a:t>
            </a:r>
            <a:endParaRPr lang="en-A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0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58888" y="4221163"/>
            <a:ext cx="76327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The area under is a block plus the top triangle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76513" y="549275"/>
            <a:ext cx="6143625" cy="27765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2576513" y="865188"/>
            <a:ext cx="6143625" cy="13239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87563" y="1874838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u</a:t>
            </a:r>
            <a:endParaRPr lang="en-AU" sz="360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>
          <a:xfrm>
            <a:off x="2157413" y="674688"/>
            <a:ext cx="454025" cy="5969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3600" smtClean="0">
                <a:latin typeface="Tahoma" panose="020B0604030504040204" pitchFamily="34" charset="0"/>
              </a:rPr>
              <a:t>v</a:t>
            </a:r>
            <a:endParaRPr lang="en-AU" sz="3600">
              <a:latin typeface="Tahoma" panose="020B0604030504040204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2576513" y="865188"/>
            <a:ext cx="6143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00113" y="1179513"/>
            <a:ext cx="1536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Vel (m/s)</a:t>
            </a:r>
            <a:endParaRPr lang="en-AU" sz="36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692525" y="3475038"/>
            <a:ext cx="23923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Time (s)</a:t>
            </a:r>
            <a:endParaRPr lang="en-AU" sz="360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510588" y="3451225"/>
            <a:ext cx="27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</a:t>
            </a:r>
            <a:endParaRPr lang="en-AU" sz="3600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4859338" y="1196975"/>
            <a:ext cx="209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4859338" y="1196975"/>
            <a:ext cx="0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508625" y="620713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</a:t>
            </a:r>
            <a:endParaRPr lang="en-AU" sz="3600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067175" y="9810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</a:t>
            </a:r>
            <a:endParaRPr lang="en-AU" sz="3600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2627313" y="2276475"/>
            <a:ext cx="6048375" cy="1008063"/>
          </a:xfrm>
          <a:prstGeom prst="rect">
            <a:avLst/>
          </a:prstGeom>
          <a:gradFill rotWithShape="1">
            <a:gsLst>
              <a:gs pos="0">
                <a:srgbClr val="F3C00F"/>
              </a:gs>
              <a:gs pos="50000">
                <a:srgbClr val="F3C00F">
                  <a:gamma/>
                  <a:shade val="46275"/>
                  <a:invGamma/>
                </a:srgbClr>
              </a:gs>
              <a:gs pos="100000">
                <a:srgbClr val="F3C00F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2627313" y="908050"/>
            <a:ext cx="6048375" cy="1368425"/>
          </a:xfrm>
          <a:custGeom>
            <a:avLst/>
            <a:gdLst>
              <a:gd name="T0" fmla="*/ 0 w 3810"/>
              <a:gd name="T1" fmla="*/ 862 h 862"/>
              <a:gd name="T2" fmla="*/ 3810 w 3810"/>
              <a:gd name="T3" fmla="*/ 844 h 862"/>
              <a:gd name="T4" fmla="*/ 3810 w 3810"/>
              <a:gd name="T5" fmla="*/ 0 h 862"/>
              <a:gd name="T6" fmla="*/ 0 w 3810"/>
              <a:gd name="T7" fmla="*/ 86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10" h="862">
                <a:moveTo>
                  <a:pt x="0" y="862"/>
                </a:moveTo>
                <a:lnTo>
                  <a:pt x="3810" y="844"/>
                </a:lnTo>
                <a:lnTo>
                  <a:pt x="3810" y="0"/>
                </a:lnTo>
                <a:lnTo>
                  <a:pt x="0" y="862"/>
                </a:lnTo>
                <a:close/>
              </a:path>
            </a:pathLst>
          </a:custGeom>
          <a:gradFill rotWithShape="1">
            <a:gsLst>
              <a:gs pos="0">
                <a:srgbClr val="F3C00F"/>
              </a:gs>
              <a:gs pos="50000">
                <a:srgbClr val="F3C00F">
                  <a:gamma/>
                  <a:shade val="46275"/>
                  <a:invGamma/>
                </a:srgbClr>
              </a:gs>
              <a:gs pos="100000">
                <a:srgbClr val="F3C00F"/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6732588" y="3429000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</a:t>
            </a:r>
            <a:endParaRPr lang="en-AU" sz="3600"/>
          </a:p>
        </p:txBody>
      </p:sp>
    </p:spTree>
    <p:extLst>
      <p:ext uri="{BB962C8B-B14F-4D97-AF65-F5344CB8AC3E}">
        <p14:creationId xmlns:p14="http://schemas.microsoft.com/office/powerpoint/2010/main" val="377403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1773238"/>
            <a:ext cx="7632700" cy="2663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If you symbolise that idea, with </a:t>
            </a:r>
            <a:r>
              <a:rPr lang="en-AU" sz="5400" dirty="0" err="1" smtClean="0">
                <a:solidFill>
                  <a:srgbClr val="002060"/>
                </a:solidFill>
              </a:rPr>
              <a:t>math’matics</a:t>
            </a:r>
            <a:r>
              <a:rPr lang="en-AU" sz="5400" dirty="0" smtClean="0">
                <a:solidFill>
                  <a:srgbClr val="002060"/>
                </a:solidFill>
              </a:rPr>
              <a:t> unimpaired   </a:t>
            </a:r>
            <a:endParaRPr lang="en-A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9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58888" y="3644900"/>
            <a:ext cx="7632700" cy="2160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S will equal </a:t>
            </a:r>
            <a:r>
              <a:rPr lang="en-AU" sz="5400" dirty="0" err="1" smtClean="0">
                <a:solidFill>
                  <a:srgbClr val="002060"/>
                </a:solidFill>
              </a:rPr>
              <a:t>ut</a:t>
            </a:r>
            <a:r>
              <a:rPr lang="en-AU" sz="5400" dirty="0" smtClean="0">
                <a:solidFill>
                  <a:srgbClr val="002060"/>
                </a:solidFill>
              </a:rPr>
              <a:t> plus the term half a t squared* 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684213" y="1268413"/>
            <a:ext cx="7920037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9600"/>
              <a:t>S = ut + </a:t>
            </a:r>
            <a:r>
              <a:rPr lang="en-AU" sz="9600" baseline="30000"/>
              <a:t>1</a:t>
            </a:r>
            <a:r>
              <a:rPr lang="en-AU" sz="9600"/>
              <a:t>/</a:t>
            </a:r>
            <a:r>
              <a:rPr lang="en-AU" sz="9600" baseline="-25000"/>
              <a:t>2</a:t>
            </a:r>
            <a:r>
              <a:rPr lang="en-AU" sz="9600"/>
              <a:t>at</a:t>
            </a:r>
            <a:r>
              <a:rPr lang="en-AU" sz="9600" baseline="30000"/>
              <a:t>2</a:t>
            </a:r>
            <a:r>
              <a:rPr lang="en-AU" sz="9600"/>
              <a:t> </a:t>
            </a:r>
            <a:endParaRPr lang="en-NZ" sz="9600"/>
          </a:p>
        </p:txBody>
      </p:sp>
    </p:spTree>
    <p:extLst>
      <p:ext uri="{BB962C8B-B14F-4D97-AF65-F5344CB8AC3E}">
        <p14:creationId xmlns:p14="http://schemas.microsoft.com/office/powerpoint/2010/main" val="409279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188913"/>
            <a:ext cx="7632700" cy="4032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/>
              <a:t>v = u + at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AU" sz="5400" dirty="0" smtClean="0"/>
              <a:t> v</a:t>
            </a:r>
            <a:r>
              <a:rPr lang="en-AU" sz="5400" baseline="30000" dirty="0" smtClean="0"/>
              <a:t>2</a:t>
            </a:r>
            <a:r>
              <a:rPr lang="en-AU" sz="5400" dirty="0" smtClean="0"/>
              <a:t> = u</a:t>
            </a:r>
            <a:r>
              <a:rPr lang="en-AU" sz="5400" baseline="30000" dirty="0" smtClean="0"/>
              <a:t>2</a:t>
            </a:r>
            <a:r>
              <a:rPr lang="en-AU" sz="5400" dirty="0" smtClean="0"/>
              <a:t> + 2aS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AU" sz="5400" dirty="0" smtClean="0"/>
              <a:t>S = </a:t>
            </a:r>
            <a:r>
              <a:rPr lang="en-AU" sz="5400" baseline="30000" dirty="0" smtClean="0"/>
              <a:t>1</a:t>
            </a:r>
            <a:r>
              <a:rPr lang="en-AU" sz="5400" dirty="0" smtClean="0"/>
              <a:t>/</a:t>
            </a:r>
            <a:r>
              <a:rPr lang="en-AU" sz="5400" baseline="-25000" dirty="0" smtClean="0"/>
              <a:t>2</a:t>
            </a:r>
            <a:r>
              <a:rPr lang="en-AU" sz="5400" dirty="0" smtClean="0"/>
              <a:t>.t.(</a:t>
            </a:r>
            <a:r>
              <a:rPr lang="en-AU" sz="5400" dirty="0" err="1" smtClean="0"/>
              <a:t>u+v</a:t>
            </a:r>
            <a:r>
              <a:rPr lang="en-AU" sz="5400" dirty="0" smtClean="0"/>
              <a:t>)</a:t>
            </a:r>
            <a:endParaRPr lang="en-NZ" sz="5400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AU" sz="5400" dirty="0" smtClean="0"/>
              <a:t>S = </a:t>
            </a:r>
            <a:r>
              <a:rPr lang="en-AU" sz="5400" dirty="0" err="1" smtClean="0"/>
              <a:t>ut</a:t>
            </a:r>
            <a:r>
              <a:rPr lang="en-AU" sz="5400" dirty="0" smtClean="0"/>
              <a:t> + </a:t>
            </a:r>
            <a:r>
              <a:rPr lang="en-AU" sz="5400" baseline="30000" dirty="0" smtClean="0"/>
              <a:t>1</a:t>
            </a:r>
            <a:r>
              <a:rPr lang="en-AU" sz="5400" dirty="0" smtClean="0"/>
              <a:t>/</a:t>
            </a:r>
            <a:r>
              <a:rPr lang="en-AU" sz="5400" baseline="-25000" dirty="0" smtClean="0"/>
              <a:t>2</a:t>
            </a:r>
            <a:r>
              <a:rPr lang="en-AU" sz="5400" dirty="0" smtClean="0"/>
              <a:t>at</a:t>
            </a:r>
            <a:r>
              <a:rPr lang="en-AU" sz="5400" baseline="30000" dirty="0" smtClean="0"/>
              <a:t>2</a:t>
            </a:r>
            <a:endParaRPr lang="en-AU" sz="5400" baseline="30000" dirty="0"/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228600" y="4041775"/>
            <a:ext cx="8736013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AU" sz="4800" dirty="0">
                <a:solidFill>
                  <a:srgbClr val="002060"/>
                </a:solidFill>
              </a:rPr>
              <a:t>So there it is and there they are, the handy four equations    </a:t>
            </a:r>
          </a:p>
        </p:txBody>
      </p:sp>
    </p:spTree>
    <p:extLst>
      <p:ext uri="{BB962C8B-B14F-4D97-AF65-F5344CB8AC3E}">
        <p14:creationId xmlns:p14="http://schemas.microsoft.com/office/powerpoint/2010/main" val="12362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846137" y="188913"/>
            <a:ext cx="7974013" cy="4032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smtClean="0"/>
              <a:t>v = u + at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AU" sz="5400" smtClean="0"/>
              <a:t> v</a:t>
            </a:r>
            <a:r>
              <a:rPr lang="en-AU" sz="5400" baseline="30000" smtClean="0"/>
              <a:t>2</a:t>
            </a:r>
            <a:r>
              <a:rPr lang="en-AU" sz="5400" smtClean="0"/>
              <a:t> = u</a:t>
            </a:r>
            <a:r>
              <a:rPr lang="en-AU" sz="5400" baseline="30000" smtClean="0"/>
              <a:t>2</a:t>
            </a:r>
            <a:r>
              <a:rPr lang="en-AU" sz="5400" smtClean="0"/>
              <a:t> + 2aS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AU" sz="5400" smtClean="0"/>
              <a:t>S = </a:t>
            </a:r>
            <a:r>
              <a:rPr lang="en-AU" sz="5400" baseline="30000" smtClean="0"/>
              <a:t>1</a:t>
            </a:r>
            <a:r>
              <a:rPr lang="en-AU" sz="5400" smtClean="0"/>
              <a:t>/</a:t>
            </a:r>
            <a:r>
              <a:rPr lang="en-AU" sz="5400" baseline="-25000" smtClean="0"/>
              <a:t>2</a:t>
            </a:r>
            <a:r>
              <a:rPr lang="en-AU" sz="5400" smtClean="0"/>
              <a:t>.t.(u+v)</a:t>
            </a:r>
            <a:endParaRPr lang="en-NZ" sz="5400" smtClean="0"/>
          </a:p>
          <a:p>
            <a:pPr>
              <a:buFont typeface="Wingdings" panose="05000000000000000000" pitchFamily="2" charset="2"/>
              <a:buNone/>
            </a:pPr>
            <a:r>
              <a:rPr lang="en-AU" sz="5400" smtClean="0"/>
              <a:t>S = ut + </a:t>
            </a:r>
            <a:r>
              <a:rPr lang="en-AU" sz="5400" baseline="30000" smtClean="0"/>
              <a:t>1</a:t>
            </a:r>
            <a:r>
              <a:rPr lang="en-AU" sz="5400" smtClean="0"/>
              <a:t>/</a:t>
            </a:r>
            <a:r>
              <a:rPr lang="en-AU" sz="5400" baseline="-25000" smtClean="0"/>
              <a:t>2</a:t>
            </a:r>
            <a:r>
              <a:rPr lang="en-AU" sz="5400" smtClean="0"/>
              <a:t>at</a:t>
            </a:r>
            <a:r>
              <a:rPr lang="en-AU" sz="5400" baseline="30000" smtClean="0"/>
              <a:t>2</a:t>
            </a:r>
            <a:endParaRPr lang="en-AU" sz="5400" baseline="30000"/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228600" y="4149725"/>
            <a:ext cx="8736013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AU" sz="4800" dirty="0">
                <a:solidFill>
                  <a:srgbClr val="002060"/>
                </a:solidFill>
              </a:rPr>
              <a:t>And you can choose the best one for all the situations     </a:t>
            </a:r>
          </a:p>
        </p:txBody>
      </p:sp>
    </p:spTree>
    <p:extLst>
      <p:ext uri="{BB962C8B-B14F-4D97-AF65-F5344CB8AC3E}">
        <p14:creationId xmlns:p14="http://schemas.microsoft.com/office/powerpoint/2010/main" val="5339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16013" y="3644900"/>
            <a:ext cx="7632700" cy="2160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b="1" dirty="0" smtClean="0">
                <a:solidFill>
                  <a:srgbClr val="002060"/>
                </a:solidFill>
              </a:rPr>
              <a:t>When acceleration’s even. Yes, you can be quite emphatic</a:t>
            </a:r>
            <a:endParaRPr lang="en-AU" sz="5400" b="1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1042988" y="1341438"/>
            <a:ext cx="792003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9600"/>
              <a:t>a is constant </a:t>
            </a:r>
            <a:endParaRPr lang="en-NZ" sz="9600"/>
          </a:p>
        </p:txBody>
      </p:sp>
    </p:spTree>
    <p:extLst>
      <p:ext uri="{BB962C8B-B14F-4D97-AF65-F5344CB8AC3E}">
        <p14:creationId xmlns:p14="http://schemas.microsoft.com/office/powerpoint/2010/main" val="86062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188913"/>
            <a:ext cx="7632700" cy="4032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smtClean="0"/>
              <a:t>v = u + at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AU" sz="5400" smtClean="0"/>
              <a:t> v</a:t>
            </a:r>
            <a:r>
              <a:rPr lang="en-AU" sz="5400" baseline="30000" smtClean="0"/>
              <a:t>2</a:t>
            </a:r>
            <a:r>
              <a:rPr lang="en-AU" sz="5400" smtClean="0"/>
              <a:t> = u</a:t>
            </a:r>
            <a:r>
              <a:rPr lang="en-AU" sz="5400" baseline="30000" smtClean="0"/>
              <a:t>2</a:t>
            </a:r>
            <a:r>
              <a:rPr lang="en-AU" sz="5400" smtClean="0"/>
              <a:t> + 2aS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AU" sz="5400" smtClean="0"/>
              <a:t>S = </a:t>
            </a:r>
            <a:r>
              <a:rPr lang="en-AU" sz="5400" baseline="30000" smtClean="0"/>
              <a:t>1</a:t>
            </a:r>
            <a:r>
              <a:rPr lang="en-AU" sz="5400" smtClean="0"/>
              <a:t>/</a:t>
            </a:r>
            <a:r>
              <a:rPr lang="en-AU" sz="5400" baseline="-25000" smtClean="0"/>
              <a:t>2</a:t>
            </a:r>
            <a:r>
              <a:rPr lang="en-AU" sz="5400" smtClean="0"/>
              <a:t>.t.(u+v)</a:t>
            </a:r>
            <a:endParaRPr lang="en-NZ" sz="5400" smtClean="0"/>
          </a:p>
          <a:p>
            <a:pPr>
              <a:buFont typeface="Wingdings" panose="05000000000000000000" pitchFamily="2" charset="2"/>
              <a:buNone/>
            </a:pPr>
            <a:r>
              <a:rPr lang="en-AU" sz="5400" smtClean="0"/>
              <a:t>S = ut + </a:t>
            </a:r>
            <a:r>
              <a:rPr lang="en-AU" sz="5400" baseline="30000" smtClean="0"/>
              <a:t>1</a:t>
            </a:r>
            <a:r>
              <a:rPr lang="en-AU" sz="5400" smtClean="0"/>
              <a:t>/</a:t>
            </a:r>
            <a:r>
              <a:rPr lang="en-AU" sz="5400" baseline="-25000" smtClean="0"/>
              <a:t>2</a:t>
            </a:r>
            <a:r>
              <a:rPr lang="en-AU" sz="5400" smtClean="0"/>
              <a:t>at</a:t>
            </a:r>
            <a:r>
              <a:rPr lang="en-AU" sz="5400" baseline="30000" smtClean="0"/>
              <a:t>2</a:t>
            </a:r>
            <a:endParaRPr lang="en-AU" sz="5400" baseline="30000"/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228600" y="3789363"/>
            <a:ext cx="8662988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AU" sz="4400" dirty="0">
                <a:solidFill>
                  <a:srgbClr val="002060"/>
                </a:solidFill>
              </a:rPr>
              <a:t>You’ve got your head around these four equations </a:t>
            </a:r>
            <a:r>
              <a:rPr lang="en-AU" sz="4400" b="1" u="sng" dirty="0"/>
              <a:t>kinematic!</a:t>
            </a:r>
            <a:r>
              <a:rPr lang="en-AU" sz="4400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78077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96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1773238"/>
            <a:ext cx="7632700" cy="1943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That this is mighty handy, it’s our</a:t>
            </a:r>
            <a:endParaRPr lang="en-NZ" sz="4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1258888" y="188913"/>
            <a:ext cx="7202487" cy="158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S, u, v, a, t</a:t>
            </a:r>
            <a:endParaRPr lang="en-NZ" sz="10600"/>
          </a:p>
        </p:txBody>
      </p:sp>
      <p:sp>
        <p:nvSpPr>
          <p:cNvPr id="6" name="Rectangle 4"/>
          <p:cNvSpPr>
            <a:spLocks noRot="1" noChangeArrowheads="1"/>
          </p:cNvSpPr>
          <p:nvPr/>
        </p:nvSpPr>
        <p:spPr bwMode="auto">
          <a:xfrm>
            <a:off x="1403350" y="3789363"/>
            <a:ext cx="7202488" cy="158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S, u, v, a, t</a:t>
            </a:r>
            <a:endParaRPr lang="en-NZ" sz="10600"/>
          </a:p>
        </p:txBody>
      </p:sp>
    </p:spTree>
    <p:extLst>
      <p:ext uri="{BB962C8B-B14F-4D97-AF65-F5344CB8AC3E}">
        <p14:creationId xmlns:p14="http://schemas.microsoft.com/office/powerpoint/2010/main" val="23332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762000" y="990600"/>
            <a:ext cx="7632700" cy="4535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Mega-parsec galaxies and </a:t>
            </a:r>
            <a:r>
              <a:rPr lang="en-AU" sz="5400" dirty="0" err="1" smtClean="0">
                <a:solidFill>
                  <a:srgbClr val="002060"/>
                </a:solidFill>
              </a:rPr>
              <a:t>nanobot</a:t>
            </a:r>
            <a:r>
              <a:rPr lang="en-AU" sz="5400" dirty="0" smtClean="0">
                <a:solidFill>
                  <a:srgbClr val="002060"/>
                </a:solidFill>
              </a:rPr>
              <a:t> mechanics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All obey the rules of the “</a:t>
            </a:r>
            <a:r>
              <a:rPr lang="en-AU" sz="5400" dirty="0" err="1" smtClean="0">
                <a:solidFill>
                  <a:srgbClr val="002060"/>
                </a:solidFill>
              </a:rPr>
              <a:t>Suvat</a:t>
            </a:r>
            <a:r>
              <a:rPr lang="en-AU" sz="5400" dirty="0" smtClean="0">
                <a:solidFill>
                  <a:srgbClr val="002060"/>
                </a:solidFill>
              </a:rPr>
              <a:t>” kinematics</a:t>
            </a:r>
            <a:endParaRPr lang="en-NZ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2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187450" y="2060575"/>
            <a:ext cx="7632700" cy="3960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6000" dirty="0" smtClean="0">
                <a:solidFill>
                  <a:srgbClr val="002060"/>
                </a:solidFill>
              </a:rPr>
              <a:t>S is for displacement, distance with direction</a:t>
            </a:r>
            <a:endParaRPr lang="en-NZ" sz="6000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>
            <a:spLocks noRot="1" noChangeArrowheads="1"/>
          </p:cNvSpPr>
          <p:nvPr/>
        </p:nvSpPr>
        <p:spPr bwMode="auto">
          <a:xfrm>
            <a:off x="1258888" y="188913"/>
            <a:ext cx="7202487" cy="158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S</a:t>
            </a:r>
            <a:endParaRPr lang="en-NZ" sz="10600"/>
          </a:p>
        </p:txBody>
      </p:sp>
    </p:spTree>
    <p:extLst>
      <p:ext uri="{BB962C8B-B14F-4D97-AF65-F5344CB8AC3E}">
        <p14:creationId xmlns:p14="http://schemas.microsoft.com/office/powerpoint/2010/main" val="12806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2060575"/>
            <a:ext cx="7632700" cy="417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a is for acceleration, symbol-word connection</a:t>
            </a:r>
            <a:endParaRPr lang="en-NZ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1258888" y="188913"/>
            <a:ext cx="7202487" cy="158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S					a</a:t>
            </a:r>
            <a:endParaRPr lang="en-NZ" sz="10600"/>
          </a:p>
        </p:txBody>
      </p:sp>
    </p:spTree>
    <p:extLst>
      <p:ext uri="{BB962C8B-B14F-4D97-AF65-F5344CB8AC3E}">
        <p14:creationId xmlns:p14="http://schemas.microsoft.com/office/powerpoint/2010/main" val="371732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2060575"/>
            <a:ext cx="7632700" cy="417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u and v: velocity; at the start and at the end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1258888" y="188913"/>
            <a:ext cx="7202487" cy="158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S	, u, v,	a</a:t>
            </a:r>
            <a:endParaRPr lang="en-NZ" sz="10600"/>
          </a:p>
        </p:txBody>
      </p:sp>
    </p:spTree>
    <p:extLst>
      <p:ext uri="{BB962C8B-B14F-4D97-AF65-F5344CB8AC3E}">
        <p14:creationId xmlns:p14="http://schemas.microsoft.com/office/powerpoint/2010/main" val="107977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87450" y="2060575"/>
            <a:ext cx="7632700" cy="417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5400" dirty="0" smtClean="0">
                <a:solidFill>
                  <a:srgbClr val="002060"/>
                </a:solidFill>
              </a:rPr>
              <a:t>And t is for the time elapsed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NZ" sz="5400" dirty="0" smtClean="0">
                <a:solidFill>
                  <a:srgbClr val="002060"/>
                </a:solidFill>
              </a:rPr>
              <a:t>I hope you comprehend</a:t>
            </a:r>
            <a:endParaRPr lang="en-AU" sz="5400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Rot="1" noChangeArrowheads="1"/>
          </p:cNvSpPr>
          <p:nvPr/>
        </p:nvSpPr>
        <p:spPr bwMode="auto">
          <a:xfrm>
            <a:off x="1258888" y="188913"/>
            <a:ext cx="7202487" cy="158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Aft>
                <a:spcPct val="2000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1pPr>
            <a:lvl2pPr marL="742950" indent="-285750">
              <a:spcAft>
                <a:spcPct val="2000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AU" sz="10600"/>
              <a:t>S	, u, v,	a, t</a:t>
            </a:r>
            <a:endParaRPr lang="en-NZ" sz="10600"/>
          </a:p>
        </p:txBody>
      </p:sp>
    </p:spTree>
    <p:extLst>
      <p:ext uri="{BB962C8B-B14F-4D97-AF65-F5344CB8AC3E}">
        <p14:creationId xmlns:p14="http://schemas.microsoft.com/office/powerpoint/2010/main" val="33468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258888" y="4292600"/>
            <a:ext cx="7632700" cy="18732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AU" sz="4800" dirty="0" smtClean="0">
                <a:solidFill>
                  <a:srgbClr val="002060"/>
                </a:solidFill>
              </a:rPr>
              <a:t>There are four equations stemming from a handy chart</a:t>
            </a:r>
            <a:endParaRPr lang="en-AU" sz="4800" dirty="0">
              <a:solidFill>
                <a:srgbClr val="002060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576513" y="549275"/>
            <a:ext cx="6143625" cy="27765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2576513" y="865188"/>
            <a:ext cx="6143625" cy="13239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087563" y="1874838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u</a:t>
            </a:r>
            <a:endParaRPr lang="en-AU" sz="360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>
          <a:xfrm>
            <a:off x="2157413" y="674688"/>
            <a:ext cx="454025" cy="5969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3600" smtClean="0">
                <a:latin typeface="Tahoma" panose="020B0604030504040204" pitchFamily="34" charset="0"/>
              </a:rPr>
              <a:t>v</a:t>
            </a:r>
            <a:endParaRPr lang="en-AU" sz="3600">
              <a:latin typeface="Tahoma" panose="020B0604030504040204" pitchFamily="34" charset="0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>
            <a:off x="2576513" y="865188"/>
            <a:ext cx="61436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900113" y="1179513"/>
            <a:ext cx="1536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Vel (m/s)</a:t>
            </a:r>
            <a:endParaRPr lang="en-AU" sz="360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692525" y="3475038"/>
            <a:ext cx="2535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Time (s)</a:t>
            </a:r>
            <a:endParaRPr lang="en-AU" sz="360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8510588" y="3451225"/>
            <a:ext cx="27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</a:t>
            </a:r>
            <a:endParaRPr lang="en-AU" sz="3600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2627313" y="981075"/>
            <a:ext cx="6048375" cy="2303463"/>
          </a:xfrm>
          <a:custGeom>
            <a:avLst/>
            <a:gdLst>
              <a:gd name="T0" fmla="*/ 0 w 3810"/>
              <a:gd name="T1" fmla="*/ 1451 h 1451"/>
              <a:gd name="T2" fmla="*/ 0 w 3810"/>
              <a:gd name="T3" fmla="*/ 816 h 1451"/>
              <a:gd name="T4" fmla="*/ 3810 w 3810"/>
              <a:gd name="T5" fmla="*/ 0 h 1451"/>
              <a:gd name="T6" fmla="*/ 3810 w 3810"/>
              <a:gd name="T7" fmla="*/ 1451 h 1451"/>
              <a:gd name="T8" fmla="*/ 0 w 3810"/>
              <a:gd name="T9" fmla="*/ 1451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10" h="1451">
                <a:moveTo>
                  <a:pt x="0" y="1451"/>
                </a:moveTo>
                <a:lnTo>
                  <a:pt x="0" y="816"/>
                </a:lnTo>
                <a:lnTo>
                  <a:pt x="3810" y="0"/>
                </a:lnTo>
                <a:lnTo>
                  <a:pt x="3810" y="1451"/>
                </a:lnTo>
                <a:lnTo>
                  <a:pt x="0" y="1451"/>
                </a:lnTo>
                <a:close/>
              </a:path>
            </a:pathLst>
          </a:custGeom>
          <a:solidFill>
            <a:srgbClr val="F3C00F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5795963" y="1557338"/>
            <a:ext cx="209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auto">
          <a:xfrm flipV="1">
            <a:off x="7885113" y="1125538"/>
            <a:ext cx="0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7885113" y="9810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</a:t>
            </a:r>
            <a:endParaRPr lang="en-AU" sz="3600"/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6659563" y="1484313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</a:t>
            </a:r>
            <a:endParaRPr lang="en-AU" sz="3600"/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5292725" y="2276475"/>
            <a:ext cx="48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S</a:t>
            </a:r>
            <a:endParaRPr lang="en-AU" sz="3600"/>
          </a:p>
        </p:txBody>
      </p:sp>
    </p:spTree>
    <p:extLst>
      <p:ext uri="{BB962C8B-B14F-4D97-AF65-F5344CB8AC3E}">
        <p14:creationId xmlns:p14="http://schemas.microsoft.com/office/powerpoint/2010/main" val="107749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1476</TotalTime>
  <Words>516</Words>
  <Application>Microsoft Office PowerPoint</Application>
  <PresentationFormat>On-screen Show (4:3)</PresentationFormat>
  <Paragraphs>114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Candara</vt:lpstr>
      <vt:lpstr>Symbol</vt:lpstr>
      <vt:lpstr>Tahoma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120</cp:revision>
  <dcterms:created xsi:type="dcterms:W3CDTF">2006-08-16T00:00:00Z</dcterms:created>
  <dcterms:modified xsi:type="dcterms:W3CDTF">2013-03-14T20:46:02Z</dcterms:modified>
</cp:coreProperties>
</file>