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2" r:id="rId5"/>
    <p:sldId id="259" r:id="rId6"/>
    <p:sldId id="263" r:id="rId7"/>
    <p:sldId id="260" r:id="rId8"/>
    <p:sldId id="264" r:id="rId9"/>
    <p:sldId id="265" r:id="rId10"/>
    <p:sldId id="26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18D00-EEF2-4955-A5EA-A45A83857C83}" type="datetimeFigureOut">
              <a:rPr lang="en-NZ" smtClean="0"/>
              <a:t>10/03/2011</a:t>
            </a:fld>
            <a:endParaRPr lang="en-NZ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CCAF33A-9E39-4AD3-B33A-92E8FC913902}" type="slidenum">
              <a:rPr lang="en-NZ" smtClean="0"/>
              <a:t>‹#›</a:t>
            </a:fld>
            <a:endParaRPr lang="en-NZ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18D00-EEF2-4955-A5EA-A45A83857C83}" type="datetimeFigureOut">
              <a:rPr lang="en-NZ" smtClean="0"/>
              <a:t>10/03/2011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AF33A-9E39-4AD3-B33A-92E8FC913902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CCAF33A-9E39-4AD3-B33A-92E8FC913902}" type="slidenum">
              <a:rPr lang="en-NZ" smtClean="0"/>
              <a:t>‹#›</a:t>
            </a:fld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18D00-EEF2-4955-A5EA-A45A83857C83}" type="datetimeFigureOut">
              <a:rPr lang="en-NZ" smtClean="0"/>
              <a:t>10/03/2011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18D00-EEF2-4955-A5EA-A45A83857C83}" type="datetimeFigureOut">
              <a:rPr lang="en-NZ" smtClean="0"/>
              <a:t>10/03/2011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CCAF33A-9E39-4AD3-B33A-92E8FC913902}" type="slidenum">
              <a:rPr lang="en-NZ" smtClean="0"/>
              <a:t>‹#›</a:t>
            </a:fld>
            <a:endParaRPr lang="en-NZ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18D00-EEF2-4955-A5EA-A45A83857C83}" type="datetimeFigureOut">
              <a:rPr lang="en-NZ" smtClean="0"/>
              <a:t>10/03/2011</a:t>
            </a:fld>
            <a:endParaRPr lang="en-NZ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CCAF33A-9E39-4AD3-B33A-92E8FC913902}" type="slidenum">
              <a:rPr lang="en-NZ" smtClean="0"/>
              <a:t>‹#›</a:t>
            </a:fld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0F18D00-EEF2-4955-A5EA-A45A83857C83}" type="datetimeFigureOut">
              <a:rPr lang="en-NZ" smtClean="0"/>
              <a:t>10/03/2011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AF33A-9E39-4AD3-B33A-92E8FC913902}" type="slidenum">
              <a:rPr lang="en-NZ" smtClean="0"/>
              <a:t>‹#›</a:t>
            </a:fld>
            <a:endParaRPr lang="en-NZ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18D00-EEF2-4955-A5EA-A45A83857C83}" type="datetimeFigureOut">
              <a:rPr lang="en-NZ" smtClean="0"/>
              <a:t>10/03/2011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NZ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CCAF33A-9E39-4AD3-B33A-92E8FC913902}" type="slidenum">
              <a:rPr lang="en-NZ" smtClean="0"/>
              <a:t>‹#›</a:t>
            </a:fld>
            <a:endParaRPr lang="en-NZ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18D00-EEF2-4955-A5EA-A45A83857C83}" type="datetimeFigureOut">
              <a:rPr lang="en-NZ" smtClean="0"/>
              <a:t>10/03/2011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CCAF33A-9E39-4AD3-B33A-92E8FC91390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18D00-EEF2-4955-A5EA-A45A83857C83}" type="datetimeFigureOut">
              <a:rPr lang="en-NZ" smtClean="0"/>
              <a:t>10/03/2011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CAF33A-9E39-4AD3-B33A-92E8FC91390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CCAF33A-9E39-4AD3-B33A-92E8FC913902}" type="slidenum">
              <a:rPr lang="en-NZ" smtClean="0"/>
              <a:t>‹#›</a:t>
            </a:fld>
            <a:endParaRPr lang="en-NZ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18D00-EEF2-4955-A5EA-A45A83857C83}" type="datetimeFigureOut">
              <a:rPr lang="en-NZ" smtClean="0"/>
              <a:t>10/03/2011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N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CCAF33A-9E39-4AD3-B33A-92E8FC913902}" type="slidenum">
              <a:rPr lang="en-NZ" smtClean="0"/>
              <a:t>‹#›</a:t>
            </a:fld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0F18D00-EEF2-4955-A5EA-A45A83857C83}" type="datetimeFigureOut">
              <a:rPr lang="en-NZ" smtClean="0"/>
              <a:t>10/03/2011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0F18D00-EEF2-4955-A5EA-A45A83857C83}" type="datetimeFigureOut">
              <a:rPr lang="en-NZ" smtClean="0"/>
              <a:t>10/03/2011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NZ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CCAF33A-9E39-4AD3-B33A-92E8FC913902}" type="slidenum">
              <a:rPr lang="en-NZ" smtClean="0"/>
              <a:t>‹#›</a:t>
            </a:fld>
            <a:endParaRPr lang="en-NZ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/>
              <a:t>A joint is a place where two bones meet</a:t>
            </a:r>
            <a:endParaRPr lang="en-NZ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Joints</a:t>
            </a:r>
            <a:endParaRPr lang="en-NZ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Questions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NZ" dirty="0" smtClean="0"/>
              <a:t>What type of joint is the middle joint in your fingers? </a:t>
            </a:r>
          </a:p>
          <a:p>
            <a:r>
              <a:rPr lang="en-NZ" dirty="0" smtClean="0"/>
              <a:t>Explain your answer.</a:t>
            </a:r>
          </a:p>
          <a:p>
            <a:r>
              <a:rPr lang="en-NZ" dirty="0" smtClean="0"/>
              <a:t>What type of tissue links bones together in a joint?</a:t>
            </a:r>
          </a:p>
          <a:p>
            <a:r>
              <a:rPr lang="en-NZ" dirty="0" smtClean="0"/>
              <a:t>What might happen if the synovial fluid decreases?  How would this affect someone’s movement?</a:t>
            </a:r>
          </a:p>
          <a:p>
            <a:endParaRPr lang="en-NZ" dirty="0"/>
          </a:p>
        </p:txBody>
      </p:sp>
      <p:pic>
        <p:nvPicPr>
          <p:cNvPr id="5" name="Content Placeholder 4" descr="finger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9195" y="1484784"/>
            <a:ext cx="3955253" cy="1743588"/>
          </a:xfrm>
        </p:spPr>
      </p:pic>
      <p:pic>
        <p:nvPicPr>
          <p:cNvPr id="1026" name="Picture 2" descr="C:\Documents and Settings\Educator\Local Settings\Temporary Internet Files\Content.IE5\AKXDXQS0\MC90044522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284984"/>
            <a:ext cx="2736304" cy="29413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Joint types</a:t>
            </a:r>
            <a:endParaRPr lang="en-NZ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NZ" dirty="0" smtClean="0"/>
              <a:t>Fixed Joints - consist of bones so close together that no movement occurs </a:t>
            </a:r>
            <a:r>
              <a:rPr lang="en-NZ" dirty="0" err="1" smtClean="0"/>
              <a:t>eg</a:t>
            </a:r>
            <a:r>
              <a:rPr lang="en-NZ" dirty="0" smtClean="0"/>
              <a:t> </a:t>
            </a:r>
            <a:r>
              <a:rPr lang="en-NZ" dirty="0" smtClean="0"/>
              <a:t>in the skull.</a:t>
            </a:r>
          </a:p>
          <a:p>
            <a:r>
              <a:rPr lang="en-NZ" dirty="0" smtClean="0"/>
              <a:t>Slightly moveable joints – allow some movement due to the soft and flexible cartilage between the bones that hold them together </a:t>
            </a:r>
            <a:r>
              <a:rPr lang="en-NZ" dirty="0" err="1" smtClean="0"/>
              <a:t>eg</a:t>
            </a:r>
            <a:r>
              <a:rPr lang="en-NZ" dirty="0" smtClean="0"/>
              <a:t> spinal vertebrae with discs</a:t>
            </a:r>
            <a:endParaRPr lang="en-NZ" dirty="0"/>
          </a:p>
        </p:txBody>
      </p:sp>
      <p:pic>
        <p:nvPicPr>
          <p:cNvPr id="9" name="Content Placeholder 8" descr="fixed joint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16016" y="1412776"/>
            <a:ext cx="2305050" cy="1981200"/>
          </a:xfrm>
        </p:spPr>
      </p:pic>
      <p:pic>
        <p:nvPicPr>
          <p:cNvPr id="10" name="Picture 9" descr="vertebrae join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3429000"/>
            <a:ext cx="4571212" cy="293863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Synovial joints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NZ" dirty="0" smtClean="0"/>
              <a:t>Gliding or sliding joints are made up of many small bones that allow up and down and around movement </a:t>
            </a:r>
            <a:r>
              <a:rPr lang="en-NZ" dirty="0" err="1" smtClean="0"/>
              <a:t>eg</a:t>
            </a:r>
            <a:r>
              <a:rPr lang="en-NZ" dirty="0" smtClean="0"/>
              <a:t> hands and feet.</a:t>
            </a:r>
          </a:p>
          <a:p>
            <a:r>
              <a:rPr lang="en-NZ" dirty="0" smtClean="0"/>
              <a:t>Hinge joints allow movement in one way only – bent or straight </a:t>
            </a:r>
            <a:r>
              <a:rPr lang="en-NZ" dirty="0" err="1" smtClean="0"/>
              <a:t>eg</a:t>
            </a:r>
            <a:r>
              <a:rPr lang="en-NZ" dirty="0" smtClean="0"/>
              <a:t> elbow or knee</a:t>
            </a:r>
            <a:endParaRPr lang="en-NZ" dirty="0"/>
          </a:p>
        </p:txBody>
      </p:sp>
      <p:pic>
        <p:nvPicPr>
          <p:cNvPr id="5" name="Content Placeholder 4" descr="gliding joint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88024" y="1412776"/>
            <a:ext cx="4089905" cy="3024336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Hinge Joints</a:t>
            </a:r>
            <a:endParaRPr lang="en-NZ" dirty="0"/>
          </a:p>
        </p:txBody>
      </p:sp>
      <p:pic>
        <p:nvPicPr>
          <p:cNvPr id="5" name="Content Placeholder 4" descr="syn joint 2.bmp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196752"/>
            <a:ext cx="4268463" cy="3024336"/>
          </a:xfrm>
        </p:spPr>
      </p:pic>
      <p:pic>
        <p:nvPicPr>
          <p:cNvPr id="6" name="Content Placeholder 5" descr="High%20Flex%20Knee%20Replacement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23528" y="4293096"/>
            <a:ext cx="4038600" cy="2159614"/>
          </a:xfrm>
        </p:spPr>
      </p:pic>
      <p:pic>
        <p:nvPicPr>
          <p:cNvPr id="9" name="Picture 8" descr="kn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4008" y="1484784"/>
            <a:ext cx="4074335" cy="478303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Synovial joints continued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NZ" dirty="0" smtClean="0"/>
              <a:t>Pivot joints – allows movement in most directions </a:t>
            </a:r>
            <a:r>
              <a:rPr lang="en-NZ" dirty="0" err="1" smtClean="0"/>
              <a:t>eg</a:t>
            </a:r>
            <a:r>
              <a:rPr lang="en-NZ" dirty="0" smtClean="0"/>
              <a:t> neck and head.</a:t>
            </a:r>
          </a:p>
          <a:p>
            <a:r>
              <a:rPr lang="en-NZ" dirty="0" smtClean="0"/>
              <a:t>Ball and socket joints allow movement in all directions </a:t>
            </a:r>
            <a:r>
              <a:rPr lang="en-NZ" dirty="0" err="1" smtClean="0"/>
              <a:t>eg</a:t>
            </a:r>
            <a:r>
              <a:rPr lang="en-NZ" dirty="0" smtClean="0"/>
              <a:t> shoulder and </a:t>
            </a:r>
            <a:r>
              <a:rPr lang="en-NZ" dirty="0" err="1" smtClean="0"/>
              <a:t>humerus</a:t>
            </a:r>
            <a:r>
              <a:rPr lang="en-NZ" dirty="0" smtClean="0"/>
              <a:t> or femur and pelvis.</a:t>
            </a:r>
            <a:endParaRPr lang="en-NZ" dirty="0"/>
          </a:p>
        </p:txBody>
      </p:sp>
      <p:pic>
        <p:nvPicPr>
          <p:cNvPr id="5" name="Content Placeholder 4" descr="pivot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76056" y="1484784"/>
            <a:ext cx="2952750" cy="1543050"/>
          </a:xfrm>
        </p:spPr>
      </p:pic>
      <p:pic>
        <p:nvPicPr>
          <p:cNvPr id="6" name="Picture 5" descr="hi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048906"/>
            <a:ext cx="3960440" cy="335988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Ball and socket joints</a:t>
            </a:r>
            <a:endParaRPr lang="en-NZ" dirty="0"/>
          </a:p>
        </p:txBody>
      </p:sp>
      <p:pic>
        <p:nvPicPr>
          <p:cNvPr id="5" name="Content Placeholder 4" descr="shoulder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22811" y="1700808"/>
            <a:ext cx="4533680" cy="3744416"/>
          </a:xfrm>
        </p:spPr>
      </p:pic>
      <p:pic>
        <p:nvPicPr>
          <p:cNvPr id="6" name="Content Placeholder 5" descr="hip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88024" y="1359520"/>
            <a:ext cx="3960440" cy="4831737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Synovial joints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NZ" dirty="0" smtClean="0"/>
              <a:t>Synovial joints move freely due to the synovial fluid that lubricates the joint and prevents the bones grinding together.</a:t>
            </a:r>
          </a:p>
          <a:p>
            <a:r>
              <a:rPr lang="en-NZ" dirty="0" smtClean="0"/>
              <a:t>Synovial fluid is made by the synovial membrane.</a:t>
            </a:r>
          </a:p>
          <a:p>
            <a:r>
              <a:rPr lang="en-NZ" dirty="0" smtClean="0"/>
              <a:t>This, along with the </a:t>
            </a:r>
            <a:r>
              <a:rPr lang="en-NZ" dirty="0" err="1" smtClean="0"/>
              <a:t>articular</a:t>
            </a:r>
            <a:r>
              <a:rPr lang="en-NZ" dirty="0" smtClean="0"/>
              <a:t> cartilage, which covers and protects the bone ends makes the bones move smoothly.</a:t>
            </a:r>
            <a:endParaRPr lang="en-NZ" dirty="0"/>
          </a:p>
        </p:txBody>
      </p:sp>
      <p:pic>
        <p:nvPicPr>
          <p:cNvPr id="5" name="Content Placeholder 4" descr="synovial joint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50646" y="1406259"/>
            <a:ext cx="4341833" cy="483105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More synovial joints</a:t>
            </a:r>
            <a:endParaRPr lang="en-NZ" dirty="0"/>
          </a:p>
        </p:txBody>
      </p:sp>
      <p:pic>
        <p:nvPicPr>
          <p:cNvPr id="5" name="Content Placeholder 4" descr="synovial 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340768"/>
            <a:ext cx="4464496" cy="5013994"/>
          </a:xfrm>
        </p:spPr>
      </p:pic>
      <p:pic>
        <p:nvPicPr>
          <p:cNvPr id="6" name="Content Placeholder 5" descr="7-10-30-SynovialJoint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16016" y="1371600"/>
            <a:ext cx="4032448" cy="493772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NZ" dirty="0" smtClean="0"/>
              <a:t>summary</a:t>
            </a:r>
            <a:endParaRPr lang="en-NZ" dirty="0"/>
          </a:p>
        </p:txBody>
      </p:sp>
      <p:pic>
        <p:nvPicPr>
          <p:cNvPr id="9" name="Content Placeholder 8" descr="human_joint_types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843808" y="188641"/>
            <a:ext cx="5328592" cy="6336704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85</TotalTime>
  <Words>238</Words>
  <Application>Microsoft Office PowerPoint</Application>
  <PresentationFormat>On-screen Show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Civic</vt:lpstr>
      <vt:lpstr>Joints</vt:lpstr>
      <vt:lpstr>Joint types</vt:lpstr>
      <vt:lpstr>Synovial joints </vt:lpstr>
      <vt:lpstr>Hinge Joints</vt:lpstr>
      <vt:lpstr>Synovial joints continued</vt:lpstr>
      <vt:lpstr>Ball and socket joints</vt:lpstr>
      <vt:lpstr>Synovial joints</vt:lpstr>
      <vt:lpstr>More synovial joints</vt:lpstr>
      <vt:lpstr>summary</vt:lpstr>
      <vt:lpstr>Questions </vt:lpstr>
    </vt:vector>
  </TitlesOfParts>
  <Company>Ministry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Joints</dc:title>
  <dc:creator>Home</dc:creator>
  <cp:lastModifiedBy>Home</cp:lastModifiedBy>
  <cp:revision>1</cp:revision>
  <dcterms:created xsi:type="dcterms:W3CDTF">2011-03-10T05:50:13Z</dcterms:created>
  <dcterms:modified xsi:type="dcterms:W3CDTF">2011-03-10T07:15:37Z</dcterms:modified>
</cp:coreProperties>
</file>