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9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14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EF9B-8158-4FB5-A19E-7369145B16D9}" type="datetimeFigureOut">
              <a:rPr lang="en-NZ" smtClean="0"/>
              <a:t>23/05/2012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0305A-2EFF-4803-9E7D-04BFB475B3B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EF9B-8158-4FB5-A19E-7369145B16D9}" type="datetimeFigureOut">
              <a:rPr lang="en-NZ" smtClean="0"/>
              <a:t>23/05/2012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0305A-2EFF-4803-9E7D-04BFB475B3B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EF9B-8158-4FB5-A19E-7369145B16D9}" type="datetimeFigureOut">
              <a:rPr lang="en-NZ" smtClean="0"/>
              <a:t>23/05/2012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0305A-2EFF-4803-9E7D-04BFB475B3B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EF9B-8158-4FB5-A19E-7369145B16D9}" type="datetimeFigureOut">
              <a:rPr lang="en-NZ" smtClean="0"/>
              <a:t>23/05/2012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0305A-2EFF-4803-9E7D-04BFB475B3B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EF9B-8158-4FB5-A19E-7369145B16D9}" type="datetimeFigureOut">
              <a:rPr lang="en-NZ" smtClean="0"/>
              <a:t>23/05/2012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0305A-2EFF-4803-9E7D-04BFB475B3B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EF9B-8158-4FB5-A19E-7369145B16D9}" type="datetimeFigureOut">
              <a:rPr lang="en-NZ" smtClean="0"/>
              <a:t>23/05/2012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0305A-2EFF-4803-9E7D-04BFB475B3B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EF9B-8158-4FB5-A19E-7369145B16D9}" type="datetimeFigureOut">
              <a:rPr lang="en-NZ" smtClean="0"/>
              <a:t>23/05/2012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0305A-2EFF-4803-9E7D-04BFB475B3B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EF9B-8158-4FB5-A19E-7369145B16D9}" type="datetimeFigureOut">
              <a:rPr lang="en-NZ" smtClean="0"/>
              <a:t>23/05/2012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0305A-2EFF-4803-9E7D-04BFB475B3B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EF9B-8158-4FB5-A19E-7369145B16D9}" type="datetimeFigureOut">
              <a:rPr lang="en-NZ" smtClean="0"/>
              <a:t>23/05/2012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0305A-2EFF-4803-9E7D-04BFB475B3B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EF9B-8158-4FB5-A19E-7369145B16D9}" type="datetimeFigureOut">
              <a:rPr lang="en-NZ" smtClean="0"/>
              <a:t>23/05/2012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0305A-2EFF-4803-9E7D-04BFB475B3B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EF9B-8158-4FB5-A19E-7369145B16D9}" type="datetimeFigureOut">
              <a:rPr lang="en-NZ" smtClean="0"/>
              <a:t>23/05/2012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0305A-2EFF-4803-9E7D-04BFB475B3B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7EF9B-8158-4FB5-A19E-7369145B16D9}" type="datetimeFigureOut">
              <a:rPr lang="en-NZ" smtClean="0"/>
              <a:t>23/05/2012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0305A-2EFF-4803-9E7D-04BFB475B3BA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Genetic Variation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8566150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250825" y="6092825"/>
            <a:ext cx="8569325" cy="519113"/>
          </a:xfrm>
          <a:prstGeom prst="rect">
            <a:avLst/>
          </a:prstGeom>
          <a:solidFill>
            <a:srgbClr val="F1FF9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2800"/>
              <a:t>What does this tell us about human chromosomes?</a:t>
            </a:r>
            <a:endParaRPr lang="en-GB" sz="2800"/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2411413" y="188913"/>
            <a:ext cx="3630612" cy="519112"/>
          </a:xfrm>
          <a:prstGeom prst="rect">
            <a:avLst/>
          </a:prstGeom>
          <a:solidFill>
            <a:srgbClr val="F1FF9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2800"/>
              <a:t>The human karyotype</a:t>
            </a:r>
            <a:endParaRPr lang="en-GB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NZ" sz="3600" dirty="0" smtClean="0"/>
              <a:t>Gametes contain half the number of chromosomes found in the body cell. One from each homologous pair</a:t>
            </a:r>
          </a:p>
          <a:p>
            <a:pPr eaLnBrk="1" hangingPunct="1"/>
            <a:endParaRPr lang="en-N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Complete the Table</a:t>
            </a:r>
            <a:endParaRPr lang="en-GB" smtClean="0"/>
          </a:p>
        </p:txBody>
      </p:sp>
      <p:graphicFrame>
        <p:nvGraphicFramePr>
          <p:cNvPr id="45100" name="Group 4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02126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Species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Body Cell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Male gamete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Female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gamete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N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Human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N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N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Rat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N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Pea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N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Fruit Fly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N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Horse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66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Genetics</a:t>
            </a:r>
            <a:endParaRPr lang="en-GB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None/>
            </a:pPr>
            <a:r>
              <a:rPr lang="en-NZ" sz="3600" dirty="0" smtClean="0"/>
              <a:t>Genetics is the study of inheritance.</a:t>
            </a:r>
          </a:p>
          <a:p>
            <a:pPr eaLnBrk="1" hangingPunct="1">
              <a:buNone/>
            </a:pPr>
            <a:r>
              <a:rPr lang="en-NZ" sz="3600" dirty="0" smtClean="0"/>
              <a:t>The passing on of </a:t>
            </a:r>
            <a:r>
              <a:rPr lang="en-NZ" sz="3600" b="1" dirty="0" smtClean="0"/>
              <a:t>characteristics/traits</a:t>
            </a:r>
            <a:r>
              <a:rPr lang="en-NZ" sz="3600" dirty="0" smtClean="0"/>
              <a:t> from the birth mother &amp; father to their offspring</a:t>
            </a:r>
            <a:endParaRPr lang="en-GB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NZ" sz="3200" smtClean="0"/>
              <a:t>Most life begins as a fertilised ovule called a zygote or embryo.</a:t>
            </a:r>
            <a:endParaRPr lang="en-GB" sz="3200" smtClean="0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68313" y="1557338"/>
            <a:ext cx="17414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Animals:</a:t>
            </a:r>
            <a:endParaRPr lang="en-GB" sz="3200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619250" y="4076700"/>
            <a:ext cx="1536700" cy="1066800"/>
          </a:xfrm>
          <a:prstGeom prst="rect">
            <a:avLst/>
          </a:prstGeom>
          <a:solidFill>
            <a:srgbClr val="A0E1FE">
              <a:alpha val="49019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Male </a:t>
            </a:r>
          </a:p>
          <a:p>
            <a:r>
              <a:rPr lang="en-NZ" sz="3200"/>
              <a:t>gamete</a:t>
            </a:r>
            <a:endParaRPr lang="en-GB" sz="3200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211638" y="4149725"/>
            <a:ext cx="1649412" cy="1066800"/>
          </a:xfrm>
          <a:prstGeom prst="rect">
            <a:avLst/>
          </a:prstGeom>
          <a:solidFill>
            <a:srgbClr val="F1FF9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Female </a:t>
            </a:r>
          </a:p>
          <a:p>
            <a:r>
              <a:rPr lang="en-NZ" sz="3200"/>
              <a:t>gamete</a:t>
            </a:r>
            <a:endParaRPr lang="en-GB" sz="3200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0" y="5373688"/>
            <a:ext cx="15811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Formed</a:t>
            </a:r>
          </a:p>
          <a:p>
            <a:r>
              <a:rPr lang="en-NZ" sz="3200"/>
              <a:t> in:</a:t>
            </a:r>
            <a:endParaRPr lang="en-GB" sz="3200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619250" y="2133600"/>
            <a:ext cx="1492250" cy="579438"/>
          </a:xfrm>
          <a:prstGeom prst="rect">
            <a:avLst/>
          </a:prstGeom>
          <a:solidFill>
            <a:srgbClr val="A0E1FE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Sperm </a:t>
            </a:r>
            <a:endParaRPr lang="en-GB" sz="3200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563938" y="2133600"/>
            <a:ext cx="2079625" cy="579438"/>
          </a:xfrm>
          <a:prstGeom prst="rect">
            <a:avLst/>
          </a:prstGeom>
          <a:solidFill>
            <a:srgbClr val="F1FF9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Egg/Ovule</a:t>
            </a:r>
            <a:endParaRPr lang="en-GB" sz="320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6948488" y="1844675"/>
            <a:ext cx="15367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Zygote/</a:t>
            </a:r>
          </a:p>
          <a:p>
            <a:r>
              <a:rPr lang="en-NZ" sz="3200"/>
              <a:t>embryo</a:t>
            </a:r>
            <a:endParaRPr lang="en-GB" sz="3200"/>
          </a:p>
        </p:txBody>
      </p:sp>
      <p:pic>
        <p:nvPicPr>
          <p:cNvPr id="8206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349500"/>
            <a:ext cx="8763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059113" y="2133600"/>
            <a:ext cx="422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+</a:t>
            </a:r>
            <a:endParaRPr lang="en-GB" sz="320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1908175" y="5661025"/>
            <a:ext cx="1266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testes</a:t>
            </a:r>
            <a:endParaRPr lang="en-GB" sz="3200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284663" y="5661025"/>
            <a:ext cx="1176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ovary</a:t>
            </a:r>
            <a:endParaRPr lang="en-GB" sz="3200"/>
          </a:p>
        </p:txBody>
      </p:sp>
      <p:pic>
        <p:nvPicPr>
          <p:cNvPr id="821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2708275"/>
            <a:ext cx="1968500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1" name="Picture 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2708275"/>
            <a:ext cx="2036763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2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3141663"/>
            <a:ext cx="22669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202" grpId="0" animBg="1"/>
      <p:bldP spid="8203" grpId="0" animBg="1"/>
      <p:bldP spid="820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68313" y="765175"/>
            <a:ext cx="1425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Plants:</a:t>
            </a:r>
            <a:endParaRPr lang="en-GB" sz="320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619250" y="4076700"/>
            <a:ext cx="1536700" cy="1066800"/>
          </a:xfrm>
          <a:prstGeom prst="rect">
            <a:avLst/>
          </a:prstGeom>
          <a:solidFill>
            <a:srgbClr val="A0E1FE">
              <a:alpha val="49019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Male </a:t>
            </a:r>
          </a:p>
          <a:p>
            <a:r>
              <a:rPr lang="en-NZ" sz="3200"/>
              <a:t>gamete</a:t>
            </a:r>
            <a:endParaRPr lang="en-GB" sz="3200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211638" y="4149725"/>
            <a:ext cx="1649412" cy="1066800"/>
          </a:xfrm>
          <a:prstGeom prst="rect">
            <a:avLst/>
          </a:prstGeom>
          <a:solidFill>
            <a:srgbClr val="F1FF9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Female </a:t>
            </a:r>
          </a:p>
          <a:p>
            <a:r>
              <a:rPr lang="en-NZ" sz="3200"/>
              <a:t>gamete</a:t>
            </a:r>
            <a:endParaRPr lang="en-GB" sz="3200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0" y="5373688"/>
            <a:ext cx="15811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Formed</a:t>
            </a:r>
          </a:p>
          <a:p>
            <a:r>
              <a:rPr lang="en-NZ" sz="3200"/>
              <a:t> in:</a:t>
            </a:r>
            <a:endParaRPr lang="en-GB" sz="3200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331913" y="1628775"/>
            <a:ext cx="1425575" cy="579438"/>
          </a:xfrm>
          <a:prstGeom prst="rect">
            <a:avLst/>
          </a:prstGeom>
          <a:solidFill>
            <a:srgbClr val="A0E1FE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Pollen </a:t>
            </a:r>
            <a:endParaRPr lang="en-GB" sz="3200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4140200" y="1700213"/>
            <a:ext cx="1244600" cy="579437"/>
          </a:xfrm>
          <a:prstGeom prst="rect">
            <a:avLst/>
          </a:prstGeom>
          <a:solidFill>
            <a:srgbClr val="F1FF9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Ovule</a:t>
            </a:r>
            <a:endParaRPr lang="en-GB" sz="3200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6948488" y="1628775"/>
            <a:ext cx="14239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Zygote</a:t>
            </a:r>
          </a:p>
        </p:txBody>
      </p:sp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1844675"/>
            <a:ext cx="8763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276600" y="1700213"/>
            <a:ext cx="422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+</a:t>
            </a:r>
            <a:endParaRPr lang="en-GB" sz="3200"/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1908175" y="5661025"/>
            <a:ext cx="1333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anther</a:t>
            </a:r>
            <a:endParaRPr lang="en-GB" sz="3200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4427538" y="5661025"/>
            <a:ext cx="1176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ovary</a:t>
            </a:r>
            <a:endParaRPr lang="en-GB" sz="3200"/>
          </a:p>
        </p:txBody>
      </p:sp>
      <p:pic>
        <p:nvPicPr>
          <p:cNvPr id="1127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775" y="2420938"/>
            <a:ext cx="1144588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nimBg="1"/>
      <p:bldP spid="112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Questions</a:t>
            </a:r>
            <a:endParaRPr lang="en-GB" smtClean="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95288" y="1773238"/>
            <a:ext cx="71294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Does growth and development stop at </a:t>
            </a:r>
          </a:p>
          <a:p>
            <a:r>
              <a:rPr lang="en-NZ" sz="3200"/>
              <a:t>fertilisation? </a:t>
            </a:r>
            <a:endParaRPr lang="en-GB" sz="3200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132138" y="3068638"/>
            <a:ext cx="2168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/>
              <a:t>… at birth?</a:t>
            </a:r>
            <a:endParaRPr lang="en-GB" sz="3200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14338" y="4508500"/>
            <a:ext cx="615104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 dirty="0"/>
              <a:t>How does the one cell zygote know </a:t>
            </a:r>
          </a:p>
          <a:p>
            <a:r>
              <a:rPr lang="en-NZ" sz="3200" dirty="0"/>
              <a:t>what to do to become a mature </a:t>
            </a:r>
          </a:p>
          <a:p>
            <a:r>
              <a:rPr lang="en-NZ" sz="3200"/>
              <a:t>member of </a:t>
            </a:r>
            <a:r>
              <a:rPr lang="en-NZ" sz="3200" smtClean="0"/>
              <a:t>its </a:t>
            </a:r>
            <a:r>
              <a:rPr lang="en-NZ" sz="3200"/>
              <a:t>species?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Genetic Code</a:t>
            </a:r>
            <a:endParaRPr lang="en-GB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63508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NZ" dirty="0" smtClean="0"/>
              <a:t>The </a:t>
            </a:r>
            <a:r>
              <a:rPr lang="en-NZ" b="1" dirty="0" smtClean="0"/>
              <a:t>genetic code </a:t>
            </a:r>
            <a:r>
              <a:rPr lang="en-NZ" dirty="0" smtClean="0"/>
              <a:t>is the instructions           for how a zygote grows and           develops into a mature organism.         The genetic code is found in the           			   nucleus of cells.</a:t>
            </a:r>
            <a:endParaRPr lang="en-GB" dirty="0" smtClean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645024"/>
            <a:ext cx="3325813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" y="-5162550"/>
            <a:ext cx="1971675" cy="429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412776"/>
            <a:ext cx="1971675" cy="429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eaLnBrk="1" hangingPunct="1"/>
            <a:r>
              <a:rPr lang="en-NZ" dirty="0" smtClean="0"/>
              <a:t>Chromosomes</a:t>
            </a:r>
            <a:endParaRPr lang="en-GB" dirty="0" smtClean="0"/>
          </a:p>
        </p:txBody>
      </p:sp>
      <p:pic>
        <p:nvPicPr>
          <p:cNvPr id="20484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9752" y="1412776"/>
            <a:ext cx="4038600" cy="4525963"/>
          </a:xfrm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555776" y="5949280"/>
            <a:ext cx="340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1800" dirty="0"/>
              <a:t>From Advanced Biology for You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dirty="0" smtClean="0"/>
              <a:t>Chromosomes</a:t>
            </a:r>
            <a:endParaRPr lang="en-GB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n-NZ" dirty="0" smtClean="0"/>
              <a:t>Chromosomes are found in nucleus of cells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NZ" dirty="0" smtClean="0"/>
              <a:t>They come in pairs of similar shape and size called </a:t>
            </a:r>
            <a:r>
              <a:rPr lang="en-NZ" b="1" dirty="0" smtClean="0"/>
              <a:t>homologous pairs</a:t>
            </a:r>
            <a:r>
              <a:rPr lang="en-NZ" dirty="0" smtClean="0"/>
              <a:t>.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NZ" b="1" dirty="0" smtClean="0"/>
              <a:t>Exception</a:t>
            </a:r>
            <a:r>
              <a:rPr lang="en-NZ" dirty="0" smtClean="0"/>
              <a:t> – sex chromosomes, X &amp; Y differ in size and shape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GB" dirty="0" smtClean="0"/>
              <a:t>Females: XX			Males: XY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None/>
            </a:pPr>
            <a:r>
              <a:rPr lang="en-NZ" dirty="0" smtClean="0"/>
              <a:t>Each species has a unique number of chromosomes e.g. humans – 46 chromosomes</a:t>
            </a:r>
          </a:p>
          <a:p>
            <a:pPr eaLnBrk="1" hangingPunct="1">
              <a:buNone/>
            </a:pPr>
            <a:r>
              <a:rPr lang="en-NZ" dirty="0" smtClean="0"/>
              <a:t>Scientists arrange the chromosomes in pairs from longest to shortest. They call this pattern a </a:t>
            </a:r>
            <a:r>
              <a:rPr lang="en-NZ" b="1" dirty="0" err="1" smtClean="0"/>
              <a:t>karyotype</a:t>
            </a:r>
            <a:r>
              <a:rPr lang="en-NZ" b="1" dirty="0" smtClean="0"/>
              <a:t>.</a:t>
            </a:r>
          </a:p>
          <a:p>
            <a:pPr eaLnBrk="1" hangingPunct="1">
              <a:buNone/>
            </a:pPr>
            <a:endParaRPr lang="en-NZ" b="1" dirty="0" smtClean="0"/>
          </a:p>
          <a:p>
            <a:pPr eaLnBrk="1" hangingPunct="1"/>
            <a:endParaRPr lang="en-N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256</Words>
  <Application>Microsoft Office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Genetic Variation</vt:lpstr>
      <vt:lpstr>Genetics</vt:lpstr>
      <vt:lpstr>Most life begins as a fertilised ovule called a zygote or embryo.</vt:lpstr>
      <vt:lpstr>PowerPoint Presentation</vt:lpstr>
      <vt:lpstr>Questions</vt:lpstr>
      <vt:lpstr>Genetic Code</vt:lpstr>
      <vt:lpstr>Chromosomes</vt:lpstr>
      <vt:lpstr>Chromosomes</vt:lpstr>
      <vt:lpstr>PowerPoint Presentation</vt:lpstr>
      <vt:lpstr>PowerPoint Presentation</vt:lpstr>
      <vt:lpstr>PowerPoint Presentation</vt:lpstr>
      <vt:lpstr>Complete the Table</vt:lpstr>
    </vt:vector>
  </TitlesOfParts>
  <Company>Ministry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 Variation</dc:title>
  <dc:creator>joy.nielsen</dc:creator>
  <cp:lastModifiedBy>Haggis.Henderson</cp:lastModifiedBy>
  <cp:revision>6</cp:revision>
  <dcterms:created xsi:type="dcterms:W3CDTF">2012-05-22T09:00:02Z</dcterms:created>
  <dcterms:modified xsi:type="dcterms:W3CDTF">2012-05-22T19:54:39Z</dcterms:modified>
</cp:coreProperties>
</file>