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302" r:id="rId2"/>
    <p:sldId id="303" r:id="rId3"/>
    <p:sldId id="304" r:id="rId4"/>
    <p:sldId id="305" r:id="rId5"/>
    <p:sldId id="306" r:id="rId6"/>
    <p:sldId id="307" r:id="rId7"/>
    <p:sldId id="308" r:id="rId8"/>
    <p:sldId id="309" r:id="rId9"/>
    <p:sldId id="310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25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17/07/2012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17/07/2012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17/07/2012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17/07/2012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17/07/2012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17/07/2012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17/07/2012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17/07/2012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17/07/2012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17/07/2012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17/07/2012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17/07/2012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066800" y="228600"/>
            <a:ext cx="7386637" cy="132556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5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What is Electricity?</a:t>
            </a:r>
            <a:endParaRPr kumimoji="0" lang="en-NZ" sz="56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3"/>
          <p:cNvSpPr txBox="1">
            <a:spLocks noRot="1" noChangeArrowheads="1"/>
          </p:cNvSpPr>
          <p:nvPr/>
        </p:nvSpPr>
        <p:spPr>
          <a:xfrm>
            <a:off x="533400" y="1412875"/>
            <a:ext cx="8431213" cy="5140325"/>
          </a:xfrm>
          <a:prstGeom prst="rect">
            <a:avLst/>
          </a:prstGeom>
        </p:spPr>
        <p:txBody>
          <a:bodyPr vert="horz" lIns="0" rIns="18288">
            <a:noAutofit/>
          </a:bodyPr>
          <a:lstStyle/>
          <a:p>
            <a:pPr marR="45720" lvl="1">
              <a:spcBef>
                <a:spcPct val="20000"/>
              </a:spcBef>
              <a:buClr>
                <a:srgbClr val="FFFF00"/>
              </a:buClr>
              <a:buSzPct val="95000"/>
              <a:buFont typeface="Arial" pitchFamily="34" charset="0"/>
              <a:buChar char="•"/>
            </a:pPr>
            <a:r>
              <a:rPr kumimoji="0" lang="en-NZ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Electricity is caused by the movement of VERY small particles called “Electrons”</a:t>
            </a:r>
          </a:p>
          <a:p>
            <a:pPr marR="45720" lvl="1">
              <a:spcBef>
                <a:spcPct val="20000"/>
              </a:spcBef>
              <a:buClr>
                <a:srgbClr val="FFFF00"/>
              </a:buClr>
              <a:buSzPct val="95000"/>
              <a:buFont typeface="Arial" pitchFamily="34" charset="0"/>
              <a:buChar char="•"/>
            </a:pPr>
            <a:r>
              <a:rPr kumimoji="0" lang="en-NZ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Electronics is the business of making things that operate by the movement of electrons</a:t>
            </a:r>
            <a:endParaRPr kumimoji="0" lang="en-NZ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1703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066800" y="152400"/>
            <a:ext cx="7386637" cy="79216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 lnSpcReduction="100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5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Elusive Electricity</a:t>
            </a:r>
            <a:endParaRPr kumimoji="0" lang="en-NZ" sz="56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3"/>
          <p:cNvSpPr txBox="1">
            <a:spLocks noRot="1" noChangeArrowheads="1"/>
          </p:cNvSpPr>
          <p:nvPr/>
        </p:nvSpPr>
        <p:spPr>
          <a:xfrm>
            <a:off x="838200" y="914400"/>
            <a:ext cx="7632700" cy="4422775"/>
          </a:xfrm>
          <a:prstGeom prst="rect">
            <a:avLst/>
          </a:prstGeom>
        </p:spPr>
        <p:txBody>
          <a:bodyPr vert="horz" lIns="0" rIns="18288">
            <a:noAutofit/>
          </a:bodyPr>
          <a:lstStyle/>
          <a:p>
            <a:pPr marL="0" marR="4572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FF00"/>
              </a:buClr>
              <a:buSzPct val="95000"/>
              <a:buFont typeface="Arial" pitchFamily="34" charset="0"/>
              <a:buChar char="•"/>
              <a:tabLst/>
              <a:defRPr/>
            </a:pPr>
            <a:r>
              <a:rPr kumimoji="0" lang="en-NZ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Electricity can’t be seen, heard, smelt, felt or tasted…</a:t>
            </a:r>
          </a:p>
          <a:p>
            <a:pPr marL="0" marR="4572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FF00"/>
              </a:buClr>
              <a:buSzPct val="95000"/>
              <a:buFont typeface="Arial" pitchFamily="34" charset="0"/>
              <a:buChar char="•"/>
              <a:tabLst/>
              <a:defRPr/>
            </a:pPr>
            <a:r>
              <a:rPr kumimoji="0" lang="en-NZ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…unless it has enough energy to kill you!</a:t>
            </a:r>
          </a:p>
          <a:p>
            <a:pPr marL="0" marR="4572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FF00"/>
              </a:buClr>
              <a:buSzPct val="95000"/>
              <a:buFont typeface="Arial" pitchFamily="34" charset="0"/>
              <a:buChar char="•"/>
              <a:tabLst/>
              <a:defRPr/>
            </a:pPr>
            <a:r>
              <a:rPr kumimoji="0" lang="en-NZ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will use safe supplies of electricity in this course</a:t>
            </a:r>
            <a:endParaRPr kumimoji="0" lang="en-NZ" sz="4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1703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228600" y="228600"/>
            <a:ext cx="8705850" cy="79216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 lnSpcReduction="100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5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Practical Task Number One</a:t>
            </a:r>
            <a:endParaRPr kumimoji="0" lang="en-NZ" sz="56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3"/>
          <p:cNvSpPr txBox="1">
            <a:spLocks noRot="1" noChangeArrowheads="1"/>
          </p:cNvSpPr>
          <p:nvPr/>
        </p:nvSpPr>
        <p:spPr>
          <a:xfrm>
            <a:off x="457200" y="1412875"/>
            <a:ext cx="8507413" cy="4422775"/>
          </a:xfrm>
          <a:prstGeom prst="rect">
            <a:avLst/>
          </a:prstGeom>
        </p:spPr>
        <p:txBody>
          <a:bodyPr vert="horz" lIns="0" rIns="18288">
            <a:noAutofit/>
          </a:bodyPr>
          <a:lstStyle/>
          <a:p>
            <a:pPr marL="0" marR="4572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FF00"/>
              </a:buClr>
              <a:buSzPct val="95000"/>
              <a:buFont typeface="Arial" pitchFamily="34" charset="0"/>
              <a:buChar char="•"/>
              <a:tabLst/>
              <a:defRPr/>
            </a:pPr>
            <a:r>
              <a:rPr kumimoji="0" lang="en-NZ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Part One is to use an Electricity Supply, some wires and a light bulb to make the light bulb glow.</a:t>
            </a:r>
          </a:p>
          <a:p>
            <a:pPr marL="0" marR="4572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FF00"/>
              </a:buClr>
              <a:buSzPct val="95000"/>
              <a:tabLst/>
              <a:defRPr/>
            </a:pPr>
            <a:endParaRPr kumimoji="0" lang="en-NZ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4572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FF00"/>
              </a:buClr>
              <a:buSzPct val="95000"/>
              <a:buFont typeface="Arial" pitchFamily="34" charset="0"/>
              <a:buChar char="•"/>
              <a:tabLst/>
              <a:defRPr/>
            </a:pPr>
            <a:r>
              <a:rPr kumimoji="0" lang="en-NZ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Part Two is to draw a picture of how you set it up so you can do it again if you need to.</a:t>
            </a:r>
            <a:endParaRPr kumimoji="0" lang="en-NZ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1703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990600" y="304800"/>
            <a:ext cx="7386637" cy="9144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5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Shortcuts</a:t>
            </a:r>
            <a:endParaRPr kumimoji="0" lang="en-NZ" sz="56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3"/>
          <p:cNvSpPr txBox="1">
            <a:spLocks noRot="1" noChangeArrowheads="1"/>
          </p:cNvSpPr>
          <p:nvPr/>
        </p:nvSpPr>
        <p:spPr>
          <a:xfrm>
            <a:off x="1331913" y="1412875"/>
            <a:ext cx="7632700" cy="4422775"/>
          </a:xfrm>
          <a:prstGeom prst="rect">
            <a:avLst/>
          </a:prstGeom>
        </p:spPr>
        <p:txBody>
          <a:bodyPr vert="horz" lIns="0" rIns="18288">
            <a:noAutofit/>
          </a:bodyPr>
          <a:lstStyle/>
          <a:p>
            <a:pPr marL="0" marR="4572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en-NZ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Mr H’s </a:t>
            </a:r>
            <a:r>
              <a:rPr kumimoji="0" lang="en-NZ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Grandad</a:t>
            </a:r>
            <a:r>
              <a:rPr kumimoji="0" lang="en-NZ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said “Give the hardest job to the laziest person – so s/he can find the easiest way of doing it.”</a:t>
            </a:r>
          </a:p>
          <a:p>
            <a:pPr marL="0" marR="4572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en-NZ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Circuit diagrams!</a:t>
            </a:r>
            <a:endParaRPr kumimoji="0" lang="en-NZ" sz="8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1703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919163" y="533400"/>
            <a:ext cx="7386637" cy="94456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5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Circuit Diagrams</a:t>
            </a:r>
            <a:endParaRPr kumimoji="0" lang="en-NZ" sz="56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3"/>
          <p:cNvSpPr txBox="1">
            <a:spLocks noRot="1" noChangeArrowheads="1"/>
          </p:cNvSpPr>
          <p:nvPr/>
        </p:nvSpPr>
        <p:spPr>
          <a:xfrm>
            <a:off x="457200" y="1495858"/>
            <a:ext cx="7632700" cy="4422775"/>
          </a:xfrm>
          <a:prstGeom prst="rect">
            <a:avLst/>
          </a:prstGeom>
        </p:spPr>
        <p:txBody>
          <a:bodyPr vert="horz" lIns="0" rIns="18288">
            <a:normAutofit/>
          </a:bodyPr>
          <a:lstStyle/>
          <a:p>
            <a:pPr marL="0" marR="4572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en-NZ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______________ = a wire (straight lines and SQUARE CORNERS only)</a:t>
            </a:r>
          </a:p>
          <a:p>
            <a:pPr marL="0" marR="4572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endParaRPr kumimoji="0" lang="en-NZ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4572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en-NZ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 2" pitchFamily="18" charset="2"/>
              </a:rPr>
              <a:t>			</a:t>
            </a:r>
            <a:endParaRPr kumimoji="0" lang="en-NZ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Wingdings 2" pitchFamily="18" charset="2"/>
            </a:endParaRPr>
          </a:p>
          <a:p>
            <a:pPr marL="0" marR="4572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en-NZ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 2" pitchFamily="18" charset="2"/>
              </a:rPr>
              <a:t>=</a:t>
            </a:r>
            <a:r>
              <a:rPr kumimoji="0" lang="en-NZ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 2" pitchFamily="18" charset="2"/>
              </a:rPr>
              <a:t>		a light bulb</a:t>
            </a:r>
          </a:p>
          <a:p>
            <a:pPr marL="0" marR="4572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en-NZ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Wingdings 2" pitchFamily="18" charset="2"/>
            </a:endParaRPr>
          </a:p>
          <a:p>
            <a:pPr marL="0" marR="4572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en-NZ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 2" pitchFamily="18" charset="2"/>
              </a:rPr>
              <a:t>                </a:t>
            </a:r>
            <a:endParaRPr kumimoji="0" lang="en-NZ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Wingdings 2" pitchFamily="18" charset="2"/>
            </a:endParaRPr>
          </a:p>
          <a:p>
            <a:pPr marL="0" marR="4572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en-NZ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 2" pitchFamily="18" charset="2"/>
              </a:rPr>
              <a:t>     </a:t>
            </a:r>
            <a:r>
              <a:rPr kumimoji="0" lang="en-NZ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 2" pitchFamily="18" charset="2"/>
              </a:rPr>
              <a:t>=		a power pack</a:t>
            </a:r>
            <a:endParaRPr kumimoji="0" lang="en-NZ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Wingdings 2" pitchFamily="18" charset="2"/>
            </a:endParaRPr>
          </a:p>
        </p:txBody>
      </p:sp>
      <p:grpSp>
        <p:nvGrpSpPr>
          <p:cNvPr id="6" name="Group 25"/>
          <p:cNvGrpSpPr>
            <a:grpSpLocks/>
          </p:cNvGrpSpPr>
          <p:nvPr/>
        </p:nvGrpSpPr>
        <p:grpSpPr bwMode="auto">
          <a:xfrm>
            <a:off x="1011237" y="3008745"/>
            <a:ext cx="1655763" cy="936625"/>
            <a:chOff x="884" y="1888"/>
            <a:chExt cx="1043" cy="590"/>
          </a:xfrm>
        </p:grpSpPr>
        <p:grpSp>
          <p:nvGrpSpPr>
            <p:cNvPr id="7" name="Group 9"/>
            <p:cNvGrpSpPr>
              <a:grpSpLocks/>
            </p:cNvGrpSpPr>
            <p:nvPr/>
          </p:nvGrpSpPr>
          <p:grpSpPr bwMode="auto">
            <a:xfrm>
              <a:off x="1111" y="1888"/>
              <a:ext cx="590" cy="590"/>
              <a:chOff x="3197" y="2159"/>
              <a:chExt cx="590" cy="590"/>
            </a:xfrm>
          </p:grpSpPr>
          <p:sp>
            <p:nvSpPr>
              <p:cNvPr id="10" name="Oval 10"/>
              <p:cNvSpPr>
                <a:spLocks noChangeArrowheads="1"/>
              </p:cNvSpPr>
              <p:nvPr/>
            </p:nvSpPr>
            <p:spPr bwMode="auto">
              <a:xfrm>
                <a:off x="3197" y="2159"/>
                <a:ext cx="590" cy="590"/>
              </a:xfrm>
              <a:prstGeom prst="ellipse">
                <a:avLst/>
              </a:prstGeom>
              <a:solidFill>
                <a:schemeClr val="accent1"/>
              </a:solidFill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11" name="Line 11"/>
              <p:cNvSpPr>
                <a:spLocks noChangeShapeType="1"/>
              </p:cNvSpPr>
              <p:nvPr/>
            </p:nvSpPr>
            <p:spPr bwMode="auto">
              <a:xfrm flipH="1">
                <a:off x="3288" y="2250"/>
                <a:ext cx="408" cy="408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12" name="Line 12"/>
              <p:cNvSpPr>
                <a:spLocks noChangeShapeType="1"/>
              </p:cNvSpPr>
              <p:nvPr/>
            </p:nvSpPr>
            <p:spPr bwMode="auto">
              <a:xfrm>
                <a:off x="3288" y="2250"/>
                <a:ext cx="408" cy="408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</p:grpSp>
        <p:sp>
          <p:nvSpPr>
            <p:cNvPr id="8" name="Line 21"/>
            <p:cNvSpPr>
              <a:spLocks noChangeShapeType="1"/>
            </p:cNvSpPr>
            <p:nvPr/>
          </p:nvSpPr>
          <p:spPr bwMode="auto">
            <a:xfrm>
              <a:off x="1701" y="2205"/>
              <a:ext cx="226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9" name="Line 22"/>
            <p:cNvSpPr>
              <a:spLocks noChangeShapeType="1"/>
            </p:cNvSpPr>
            <p:nvPr/>
          </p:nvSpPr>
          <p:spPr bwMode="auto">
            <a:xfrm>
              <a:off x="884" y="2205"/>
              <a:ext cx="226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</p:grpSp>
      <p:grpSp>
        <p:nvGrpSpPr>
          <p:cNvPr id="13" name="Group 26"/>
          <p:cNvGrpSpPr>
            <a:grpSpLocks/>
          </p:cNvGrpSpPr>
          <p:nvPr/>
        </p:nvGrpSpPr>
        <p:grpSpPr bwMode="auto">
          <a:xfrm>
            <a:off x="838200" y="4541837"/>
            <a:ext cx="2014538" cy="792163"/>
            <a:chOff x="930" y="2750"/>
            <a:chExt cx="1269" cy="499"/>
          </a:xfrm>
        </p:grpSpPr>
        <p:grpSp>
          <p:nvGrpSpPr>
            <p:cNvPr id="14" name="Group 20"/>
            <p:cNvGrpSpPr>
              <a:grpSpLocks/>
            </p:cNvGrpSpPr>
            <p:nvPr/>
          </p:nvGrpSpPr>
          <p:grpSpPr bwMode="auto">
            <a:xfrm>
              <a:off x="1156" y="2750"/>
              <a:ext cx="817" cy="499"/>
              <a:chOff x="1927" y="662"/>
              <a:chExt cx="817" cy="499"/>
            </a:xfrm>
          </p:grpSpPr>
          <p:sp>
            <p:nvSpPr>
              <p:cNvPr id="17" name="Line 14"/>
              <p:cNvSpPr>
                <a:spLocks noChangeShapeType="1"/>
              </p:cNvSpPr>
              <p:nvPr/>
            </p:nvSpPr>
            <p:spPr bwMode="auto">
              <a:xfrm>
                <a:off x="1927" y="662"/>
                <a:ext cx="0" cy="499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18" name="Line 15"/>
              <p:cNvSpPr>
                <a:spLocks noChangeShapeType="1"/>
              </p:cNvSpPr>
              <p:nvPr/>
            </p:nvSpPr>
            <p:spPr bwMode="auto">
              <a:xfrm>
                <a:off x="2653" y="662"/>
                <a:ext cx="0" cy="499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19" name="Line 16"/>
              <p:cNvSpPr>
                <a:spLocks noChangeShapeType="1"/>
              </p:cNvSpPr>
              <p:nvPr/>
            </p:nvSpPr>
            <p:spPr bwMode="auto">
              <a:xfrm>
                <a:off x="2744" y="798"/>
                <a:ext cx="0" cy="227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20" name="Line 17"/>
              <p:cNvSpPr>
                <a:spLocks noChangeShapeType="1"/>
              </p:cNvSpPr>
              <p:nvPr/>
            </p:nvSpPr>
            <p:spPr bwMode="auto">
              <a:xfrm>
                <a:off x="2018" y="798"/>
                <a:ext cx="0" cy="227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21" name="Line 18"/>
              <p:cNvSpPr>
                <a:spLocks noChangeShapeType="1"/>
              </p:cNvSpPr>
              <p:nvPr/>
            </p:nvSpPr>
            <p:spPr bwMode="auto">
              <a:xfrm>
                <a:off x="2018" y="889"/>
                <a:ext cx="635" cy="0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22" name="Line 19"/>
              <p:cNvSpPr>
                <a:spLocks noChangeShapeType="1"/>
              </p:cNvSpPr>
              <p:nvPr/>
            </p:nvSpPr>
            <p:spPr bwMode="auto">
              <a:xfrm flipV="1">
                <a:off x="2199" y="662"/>
                <a:ext cx="227" cy="408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</p:grpSp>
        <p:sp>
          <p:nvSpPr>
            <p:cNvPr id="15" name="Line 23"/>
            <p:cNvSpPr>
              <a:spLocks noChangeShapeType="1"/>
            </p:cNvSpPr>
            <p:nvPr/>
          </p:nvSpPr>
          <p:spPr bwMode="auto">
            <a:xfrm>
              <a:off x="1973" y="2976"/>
              <a:ext cx="226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16" name="Line 24"/>
            <p:cNvSpPr>
              <a:spLocks noChangeShapeType="1"/>
            </p:cNvSpPr>
            <p:nvPr/>
          </p:nvSpPr>
          <p:spPr bwMode="auto">
            <a:xfrm>
              <a:off x="930" y="2976"/>
              <a:ext cx="226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</p:grpSp>
    </p:spTree>
    <p:extLst>
      <p:ext uri="{BB962C8B-B14F-4D97-AF65-F5344CB8AC3E}">
        <p14:creationId xmlns:p14="http://schemas.microsoft.com/office/powerpoint/2010/main" val="121703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766763" y="152400"/>
            <a:ext cx="7386637" cy="86836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5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Time to take a short cut</a:t>
            </a:r>
            <a:endParaRPr kumimoji="0" lang="en-NZ" sz="56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3"/>
          <p:cNvSpPr txBox="1">
            <a:spLocks noRot="1" noChangeArrowheads="1"/>
          </p:cNvSpPr>
          <p:nvPr/>
        </p:nvSpPr>
        <p:spPr>
          <a:xfrm>
            <a:off x="1331913" y="1020763"/>
            <a:ext cx="7272337" cy="4814887"/>
          </a:xfrm>
          <a:prstGeom prst="rect">
            <a:avLst/>
          </a:prstGeom>
        </p:spPr>
        <p:txBody>
          <a:bodyPr vert="horz" lIns="0" rIns="18288">
            <a:normAutofit/>
          </a:bodyPr>
          <a:lstStyle/>
          <a:p>
            <a:pPr marL="0" marR="4572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en-NZ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Redo your picture in your book using the correct circuit diagrams</a:t>
            </a:r>
            <a:endParaRPr kumimoji="0" lang="en-NZ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6" name="Group 40"/>
          <p:cNvGrpSpPr>
            <a:grpSpLocks/>
          </p:cNvGrpSpPr>
          <p:nvPr/>
        </p:nvGrpSpPr>
        <p:grpSpPr bwMode="auto">
          <a:xfrm>
            <a:off x="2209800" y="1981200"/>
            <a:ext cx="6248399" cy="4167187"/>
            <a:chOff x="1338" y="1570"/>
            <a:chExt cx="3492" cy="2087"/>
          </a:xfrm>
        </p:grpSpPr>
        <p:sp>
          <p:nvSpPr>
            <p:cNvPr id="7" name="Line 11"/>
            <p:cNvSpPr>
              <a:spLocks noChangeShapeType="1"/>
            </p:cNvSpPr>
            <p:nvPr/>
          </p:nvSpPr>
          <p:spPr bwMode="auto">
            <a:xfrm>
              <a:off x="2744" y="1570"/>
              <a:ext cx="0" cy="499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8" name="Line 12"/>
            <p:cNvSpPr>
              <a:spLocks noChangeShapeType="1"/>
            </p:cNvSpPr>
            <p:nvPr/>
          </p:nvSpPr>
          <p:spPr bwMode="auto">
            <a:xfrm>
              <a:off x="3470" y="1570"/>
              <a:ext cx="0" cy="499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9" name="Line 13"/>
            <p:cNvSpPr>
              <a:spLocks noChangeShapeType="1"/>
            </p:cNvSpPr>
            <p:nvPr/>
          </p:nvSpPr>
          <p:spPr bwMode="auto">
            <a:xfrm>
              <a:off x="3561" y="1706"/>
              <a:ext cx="0" cy="227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10" name="Line 14"/>
            <p:cNvSpPr>
              <a:spLocks noChangeShapeType="1"/>
            </p:cNvSpPr>
            <p:nvPr/>
          </p:nvSpPr>
          <p:spPr bwMode="auto">
            <a:xfrm>
              <a:off x="2835" y="1706"/>
              <a:ext cx="0" cy="227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11" name="Line 15"/>
            <p:cNvSpPr>
              <a:spLocks noChangeShapeType="1"/>
            </p:cNvSpPr>
            <p:nvPr/>
          </p:nvSpPr>
          <p:spPr bwMode="auto">
            <a:xfrm>
              <a:off x="2835" y="1797"/>
              <a:ext cx="635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12" name="Line 16"/>
            <p:cNvSpPr>
              <a:spLocks noChangeShapeType="1"/>
            </p:cNvSpPr>
            <p:nvPr/>
          </p:nvSpPr>
          <p:spPr bwMode="auto">
            <a:xfrm flipV="1">
              <a:off x="3016" y="1570"/>
              <a:ext cx="227" cy="408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13" name="Line 17"/>
            <p:cNvSpPr>
              <a:spLocks noChangeShapeType="1"/>
            </p:cNvSpPr>
            <p:nvPr/>
          </p:nvSpPr>
          <p:spPr bwMode="auto">
            <a:xfrm>
              <a:off x="3561" y="1797"/>
              <a:ext cx="1269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14" name="Line 20"/>
            <p:cNvSpPr>
              <a:spLocks noChangeShapeType="1"/>
            </p:cNvSpPr>
            <p:nvPr/>
          </p:nvSpPr>
          <p:spPr bwMode="auto">
            <a:xfrm>
              <a:off x="1338" y="1797"/>
              <a:ext cx="1407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15" name="Line 23"/>
            <p:cNvSpPr>
              <a:spLocks noChangeShapeType="1"/>
            </p:cNvSpPr>
            <p:nvPr/>
          </p:nvSpPr>
          <p:spPr bwMode="auto">
            <a:xfrm>
              <a:off x="1338" y="1797"/>
              <a:ext cx="0" cy="1542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16" name="Line 24"/>
            <p:cNvSpPr>
              <a:spLocks noChangeShapeType="1"/>
            </p:cNvSpPr>
            <p:nvPr/>
          </p:nvSpPr>
          <p:spPr bwMode="auto">
            <a:xfrm>
              <a:off x="4830" y="1797"/>
              <a:ext cx="0" cy="1542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17" name="Line 27"/>
            <p:cNvSpPr>
              <a:spLocks noChangeShapeType="1"/>
            </p:cNvSpPr>
            <p:nvPr/>
          </p:nvSpPr>
          <p:spPr bwMode="auto">
            <a:xfrm>
              <a:off x="1338" y="3339"/>
              <a:ext cx="1407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18" name="Line 29"/>
            <p:cNvSpPr>
              <a:spLocks noChangeShapeType="1"/>
            </p:cNvSpPr>
            <p:nvPr/>
          </p:nvSpPr>
          <p:spPr bwMode="auto">
            <a:xfrm>
              <a:off x="3289" y="3339"/>
              <a:ext cx="1541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grpSp>
          <p:nvGrpSpPr>
            <p:cNvPr id="19" name="Group 39"/>
            <p:cNvGrpSpPr>
              <a:grpSpLocks/>
            </p:cNvGrpSpPr>
            <p:nvPr/>
          </p:nvGrpSpPr>
          <p:grpSpPr bwMode="auto">
            <a:xfrm>
              <a:off x="2699" y="3067"/>
              <a:ext cx="590" cy="590"/>
              <a:chOff x="4014" y="3067"/>
              <a:chExt cx="590" cy="590"/>
            </a:xfrm>
          </p:grpSpPr>
          <p:sp>
            <p:nvSpPr>
              <p:cNvPr id="20" name="Oval 30"/>
              <p:cNvSpPr>
                <a:spLocks noChangeArrowheads="1"/>
              </p:cNvSpPr>
              <p:nvPr/>
            </p:nvSpPr>
            <p:spPr bwMode="auto">
              <a:xfrm>
                <a:off x="4014" y="3067"/>
                <a:ext cx="590" cy="590"/>
              </a:xfrm>
              <a:prstGeom prst="ellipse">
                <a:avLst/>
              </a:prstGeom>
              <a:solidFill>
                <a:schemeClr val="accent1"/>
              </a:solidFill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21" name="Line 34"/>
              <p:cNvSpPr>
                <a:spLocks noChangeShapeType="1"/>
              </p:cNvSpPr>
              <p:nvPr/>
            </p:nvSpPr>
            <p:spPr bwMode="auto">
              <a:xfrm flipH="1">
                <a:off x="4105" y="3158"/>
                <a:ext cx="408" cy="408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22" name="Line 35"/>
              <p:cNvSpPr>
                <a:spLocks noChangeShapeType="1"/>
              </p:cNvSpPr>
              <p:nvPr/>
            </p:nvSpPr>
            <p:spPr bwMode="auto">
              <a:xfrm>
                <a:off x="4105" y="3158"/>
                <a:ext cx="408" cy="408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1703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219200" y="228600"/>
            <a:ext cx="7386637" cy="9144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5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The Opposite Process</a:t>
            </a:r>
            <a:endParaRPr kumimoji="0" lang="en-NZ" sz="56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3"/>
          <p:cNvSpPr txBox="1">
            <a:spLocks noRot="1" noChangeArrowheads="1"/>
          </p:cNvSpPr>
          <p:nvPr/>
        </p:nvSpPr>
        <p:spPr>
          <a:xfrm>
            <a:off x="1331913" y="1143000"/>
            <a:ext cx="7488237" cy="4692650"/>
          </a:xfrm>
          <a:prstGeom prst="rect">
            <a:avLst/>
          </a:prstGeom>
        </p:spPr>
        <p:txBody>
          <a:bodyPr vert="horz" lIns="0" rIns="18288">
            <a:normAutofit/>
          </a:bodyPr>
          <a:lstStyle/>
          <a:p>
            <a:pPr marL="0" marR="4572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en-NZ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have drawn a circuit from some gear.</a:t>
            </a:r>
          </a:p>
          <a:p>
            <a:pPr marL="0" marR="4572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en-NZ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Now try to set up a circuit from a diagram.</a:t>
            </a:r>
            <a:endParaRPr kumimoji="0" lang="en-NZ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6" name="Group 30"/>
          <p:cNvGrpSpPr>
            <a:grpSpLocks/>
          </p:cNvGrpSpPr>
          <p:nvPr/>
        </p:nvGrpSpPr>
        <p:grpSpPr bwMode="auto">
          <a:xfrm>
            <a:off x="990600" y="2133602"/>
            <a:ext cx="6248400" cy="3649040"/>
            <a:chOff x="793" y="1570"/>
            <a:chExt cx="4037" cy="2087"/>
          </a:xfrm>
        </p:grpSpPr>
        <p:grpSp>
          <p:nvGrpSpPr>
            <p:cNvPr id="7" name="Group 29"/>
            <p:cNvGrpSpPr>
              <a:grpSpLocks/>
            </p:cNvGrpSpPr>
            <p:nvPr/>
          </p:nvGrpSpPr>
          <p:grpSpPr bwMode="auto">
            <a:xfrm>
              <a:off x="2336" y="1570"/>
              <a:ext cx="817" cy="499"/>
              <a:chOff x="2744" y="1570"/>
              <a:chExt cx="817" cy="499"/>
            </a:xfrm>
          </p:grpSpPr>
          <p:sp>
            <p:nvSpPr>
              <p:cNvPr id="23" name="Line 8"/>
              <p:cNvSpPr>
                <a:spLocks noChangeShapeType="1"/>
              </p:cNvSpPr>
              <p:nvPr/>
            </p:nvSpPr>
            <p:spPr bwMode="auto">
              <a:xfrm>
                <a:off x="2744" y="1570"/>
                <a:ext cx="0" cy="499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24" name="Line 9"/>
              <p:cNvSpPr>
                <a:spLocks noChangeShapeType="1"/>
              </p:cNvSpPr>
              <p:nvPr/>
            </p:nvSpPr>
            <p:spPr bwMode="auto">
              <a:xfrm>
                <a:off x="3470" y="1570"/>
                <a:ext cx="0" cy="499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25" name="Line 10"/>
              <p:cNvSpPr>
                <a:spLocks noChangeShapeType="1"/>
              </p:cNvSpPr>
              <p:nvPr/>
            </p:nvSpPr>
            <p:spPr bwMode="auto">
              <a:xfrm>
                <a:off x="3561" y="1706"/>
                <a:ext cx="0" cy="227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26" name="Line 11"/>
              <p:cNvSpPr>
                <a:spLocks noChangeShapeType="1"/>
              </p:cNvSpPr>
              <p:nvPr/>
            </p:nvSpPr>
            <p:spPr bwMode="auto">
              <a:xfrm>
                <a:off x="2835" y="1706"/>
                <a:ext cx="0" cy="227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27" name="Line 12"/>
              <p:cNvSpPr>
                <a:spLocks noChangeShapeType="1"/>
              </p:cNvSpPr>
              <p:nvPr/>
            </p:nvSpPr>
            <p:spPr bwMode="auto">
              <a:xfrm>
                <a:off x="2835" y="1797"/>
                <a:ext cx="635" cy="0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28" name="Line 13"/>
              <p:cNvSpPr>
                <a:spLocks noChangeShapeType="1"/>
              </p:cNvSpPr>
              <p:nvPr/>
            </p:nvSpPr>
            <p:spPr bwMode="auto">
              <a:xfrm flipV="1">
                <a:off x="3016" y="1570"/>
                <a:ext cx="227" cy="408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</p:grpSp>
        <p:sp>
          <p:nvSpPr>
            <p:cNvPr id="8" name="Line 14"/>
            <p:cNvSpPr>
              <a:spLocks noChangeShapeType="1"/>
            </p:cNvSpPr>
            <p:nvPr/>
          </p:nvSpPr>
          <p:spPr bwMode="auto">
            <a:xfrm>
              <a:off x="3152" y="1797"/>
              <a:ext cx="167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9" name="Line 15"/>
            <p:cNvSpPr>
              <a:spLocks noChangeShapeType="1"/>
            </p:cNvSpPr>
            <p:nvPr/>
          </p:nvSpPr>
          <p:spPr bwMode="auto">
            <a:xfrm>
              <a:off x="793" y="1797"/>
              <a:ext cx="1543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10" name="Line 16"/>
            <p:cNvSpPr>
              <a:spLocks noChangeShapeType="1"/>
            </p:cNvSpPr>
            <p:nvPr/>
          </p:nvSpPr>
          <p:spPr bwMode="auto">
            <a:xfrm>
              <a:off x="793" y="1797"/>
              <a:ext cx="0" cy="1542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11" name="Line 17"/>
            <p:cNvSpPr>
              <a:spLocks noChangeShapeType="1"/>
            </p:cNvSpPr>
            <p:nvPr/>
          </p:nvSpPr>
          <p:spPr bwMode="auto">
            <a:xfrm>
              <a:off x="4830" y="1797"/>
              <a:ext cx="0" cy="1542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12" name="Line 18"/>
            <p:cNvSpPr>
              <a:spLocks noChangeShapeType="1"/>
            </p:cNvSpPr>
            <p:nvPr/>
          </p:nvSpPr>
          <p:spPr bwMode="auto">
            <a:xfrm>
              <a:off x="793" y="3339"/>
              <a:ext cx="90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13" name="Line 19"/>
            <p:cNvSpPr>
              <a:spLocks noChangeShapeType="1"/>
            </p:cNvSpPr>
            <p:nvPr/>
          </p:nvSpPr>
          <p:spPr bwMode="auto">
            <a:xfrm>
              <a:off x="2245" y="3339"/>
              <a:ext cx="99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grpSp>
          <p:nvGrpSpPr>
            <p:cNvPr id="14" name="Group 20"/>
            <p:cNvGrpSpPr>
              <a:grpSpLocks/>
            </p:cNvGrpSpPr>
            <p:nvPr/>
          </p:nvGrpSpPr>
          <p:grpSpPr bwMode="auto">
            <a:xfrm>
              <a:off x="1655" y="3022"/>
              <a:ext cx="590" cy="590"/>
              <a:chOff x="4014" y="3067"/>
              <a:chExt cx="590" cy="590"/>
            </a:xfrm>
          </p:grpSpPr>
          <p:sp>
            <p:nvSpPr>
              <p:cNvPr id="20" name="Oval 21"/>
              <p:cNvSpPr>
                <a:spLocks noChangeArrowheads="1"/>
              </p:cNvSpPr>
              <p:nvPr/>
            </p:nvSpPr>
            <p:spPr bwMode="auto">
              <a:xfrm>
                <a:off x="4014" y="3067"/>
                <a:ext cx="590" cy="590"/>
              </a:xfrm>
              <a:prstGeom prst="ellipse">
                <a:avLst/>
              </a:prstGeom>
              <a:solidFill>
                <a:schemeClr val="accent1"/>
              </a:solidFill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21" name="Line 22"/>
              <p:cNvSpPr>
                <a:spLocks noChangeShapeType="1"/>
              </p:cNvSpPr>
              <p:nvPr/>
            </p:nvSpPr>
            <p:spPr bwMode="auto">
              <a:xfrm flipH="1">
                <a:off x="4105" y="3158"/>
                <a:ext cx="408" cy="408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22" name="Line 23"/>
              <p:cNvSpPr>
                <a:spLocks noChangeShapeType="1"/>
              </p:cNvSpPr>
              <p:nvPr/>
            </p:nvSpPr>
            <p:spPr bwMode="auto">
              <a:xfrm>
                <a:off x="4105" y="3158"/>
                <a:ext cx="408" cy="408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</p:grpSp>
        <p:grpSp>
          <p:nvGrpSpPr>
            <p:cNvPr id="15" name="Group 24"/>
            <p:cNvGrpSpPr>
              <a:grpSpLocks/>
            </p:cNvGrpSpPr>
            <p:nvPr/>
          </p:nvGrpSpPr>
          <p:grpSpPr bwMode="auto">
            <a:xfrm>
              <a:off x="3198" y="3067"/>
              <a:ext cx="590" cy="590"/>
              <a:chOff x="4014" y="3067"/>
              <a:chExt cx="590" cy="590"/>
            </a:xfrm>
          </p:grpSpPr>
          <p:sp>
            <p:nvSpPr>
              <p:cNvPr id="17" name="Oval 25"/>
              <p:cNvSpPr>
                <a:spLocks noChangeArrowheads="1"/>
              </p:cNvSpPr>
              <p:nvPr/>
            </p:nvSpPr>
            <p:spPr bwMode="auto">
              <a:xfrm>
                <a:off x="4014" y="3067"/>
                <a:ext cx="590" cy="590"/>
              </a:xfrm>
              <a:prstGeom prst="ellipse">
                <a:avLst/>
              </a:prstGeom>
              <a:solidFill>
                <a:schemeClr val="accent1"/>
              </a:solidFill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18" name="Line 26"/>
              <p:cNvSpPr>
                <a:spLocks noChangeShapeType="1"/>
              </p:cNvSpPr>
              <p:nvPr/>
            </p:nvSpPr>
            <p:spPr bwMode="auto">
              <a:xfrm flipH="1">
                <a:off x="4105" y="3158"/>
                <a:ext cx="408" cy="408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19" name="Line 27"/>
              <p:cNvSpPr>
                <a:spLocks noChangeShapeType="1"/>
              </p:cNvSpPr>
              <p:nvPr/>
            </p:nvSpPr>
            <p:spPr bwMode="auto">
              <a:xfrm>
                <a:off x="4105" y="3158"/>
                <a:ext cx="408" cy="408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</p:grpSp>
        <p:sp>
          <p:nvSpPr>
            <p:cNvPr id="16" name="Line 28"/>
            <p:cNvSpPr>
              <a:spLocks noChangeShapeType="1"/>
            </p:cNvSpPr>
            <p:nvPr/>
          </p:nvSpPr>
          <p:spPr bwMode="auto">
            <a:xfrm>
              <a:off x="3787" y="3339"/>
              <a:ext cx="1043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</p:grpSp>
    </p:spTree>
    <p:extLst>
      <p:ext uri="{BB962C8B-B14F-4D97-AF65-F5344CB8AC3E}">
        <p14:creationId xmlns:p14="http://schemas.microsoft.com/office/powerpoint/2010/main" val="121703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295400" y="228600"/>
            <a:ext cx="7386637" cy="86836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5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Here is another to try</a:t>
            </a:r>
            <a:endParaRPr kumimoji="0" lang="en-NZ" sz="56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3"/>
          <p:cNvSpPr txBox="1">
            <a:spLocks noRot="1" noChangeArrowheads="1"/>
          </p:cNvSpPr>
          <p:nvPr/>
        </p:nvSpPr>
        <p:spPr>
          <a:xfrm>
            <a:off x="457200" y="1096963"/>
            <a:ext cx="8507413" cy="5380037"/>
          </a:xfrm>
          <a:prstGeom prst="rect">
            <a:avLst/>
          </a:prstGeom>
        </p:spPr>
        <p:txBody>
          <a:bodyPr vert="horz" lIns="0" rIns="18288">
            <a:normAutofit/>
          </a:bodyPr>
          <a:lstStyle/>
          <a:p>
            <a:pPr marL="0" marR="4572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en-NZ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There are several ways of making this one.</a:t>
            </a:r>
            <a:endParaRPr kumimoji="0" lang="en-NZ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6" name="Group 33"/>
          <p:cNvGrpSpPr>
            <a:grpSpLocks/>
          </p:cNvGrpSpPr>
          <p:nvPr/>
        </p:nvGrpSpPr>
        <p:grpSpPr bwMode="auto">
          <a:xfrm>
            <a:off x="1835150" y="1600201"/>
            <a:ext cx="6318250" cy="4038600"/>
            <a:chOff x="1156" y="1298"/>
            <a:chExt cx="4037" cy="2632"/>
          </a:xfrm>
        </p:grpSpPr>
        <p:grpSp>
          <p:nvGrpSpPr>
            <p:cNvPr id="7" name="Group 8"/>
            <p:cNvGrpSpPr>
              <a:grpSpLocks/>
            </p:cNvGrpSpPr>
            <p:nvPr/>
          </p:nvGrpSpPr>
          <p:grpSpPr bwMode="auto">
            <a:xfrm>
              <a:off x="2699" y="1298"/>
              <a:ext cx="817" cy="499"/>
              <a:chOff x="2744" y="1570"/>
              <a:chExt cx="817" cy="499"/>
            </a:xfrm>
          </p:grpSpPr>
          <p:sp>
            <p:nvSpPr>
              <p:cNvPr id="24" name="Line 9"/>
              <p:cNvSpPr>
                <a:spLocks noChangeShapeType="1"/>
              </p:cNvSpPr>
              <p:nvPr/>
            </p:nvSpPr>
            <p:spPr bwMode="auto">
              <a:xfrm>
                <a:off x="2744" y="1570"/>
                <a:ext cx="0" cy="499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25" name="Line 10"/>
              <p:cNvSpPr>
                <a:spLocks noChangeShapeType="1"/>
              </p:cNvSpPr>
              <p:nvPr/>
            </p:nvSpPr>
            <p:spPr bwMode="auto">
              <a:xfrm>
                <a:off x="3470" y="1570"/>
                <a:ext cx="0" cy="499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26" name="Line 11"/>
              <p:cNvSpPr>
                <a:spLocks noChangeShapeType="1"/>
              </p:cNvSpPr>
              <p:nvPr/>
            </p:nvSpPr>
            <p:spPr bwMode="auto">
              <a:xfrm>
                <a:off x="3561" y="1706"/>
                <a:ext cx="0" cy="227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27" name="Line 12"/>
              <p:cNvSpPr>
                <a:spLocks noChangeShapeType="1"/>
              </p:cNvSpPr>
              <p:nvPr/>
            </p:nvSpPr>
            <p:spPr bwMode="auto">
              <a:xfrm>
                <a:off x="2835" y="1706"/>
                <a:ext cx="0" cy="227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28" name="Line 13"/>
              <p:cNvSpPr>
                <a:spLocks noChangeShapeType="1"/>
              </p:cNvSpPr>
              <p:nvPr/>
            </p:nvSpPr>
            <p:spPr bwMode="auto">
              <a:xfrm>
                <a:off x="2835" y="1797"/>
                <a:ext cx="635" cy="0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29" name="Line 14"/>
              <p:cNvSpPr>
                <a:spLocks noChangeShapeType="1"/>
              </p:cNvSpPr>
              <p:nvPr/>
            </p:nvSpPr>
            <p:spPr bwMode="auto">
              <a:xfrm flipV="1">
                <a:off x="3016" y="1570"/>
                <a:ext cx="227" cy="408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</p:grpSp>
        <p:sp>
          <p:nvSpPr>
            <p:cNvPr id="8" name="Line 15"/>
            <p:cNvSpPr>
              <a:spLocks noChangeShapeType="1"/>
            </p:cNvSpPr>
            <p:nvPr/>
          </p:nvSpPr>
          <p:spPr bwMode="auto">
            <a:xfrm>
              <a:off x="3515" y="1525"/>
              <a:ext cx="167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9" name="Line 16"/>
            <p:cNvSpPr>
              <a:spLocks noChangeShapeType="1"/>
            </p:cNvSpPr>
            <p:nvPr/>
          </p:nvSpPr>
          <p:spPr bwMode="auto">
            <a:xfrm>
              <a:off x="1156" y="1525"/>
              <a:ext cx="1543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10" name="Line 17"/>
            <p:cNvSpPr>
              <a:spLocks noChangeShapeType="1"/>
            </p:cNvSpPr>
            <p:nvPr/>
          </p:nvSpPr>
          <p:spPr bwMode="auto">
            <a:xfrm>
              <a:off x="1156" y="1525"/>
              <a:ext cx="0" cy="2087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11" name="Line 18"/>
            <p:cNvSpPr>
              <a:spLocks noChangeShapeType="1"/>
            </p:cNvSpPr>
            <p:nvPr/>
          </p:nvSpPr>
          <p:spPr bwMode="auto">
            <a:xfrm>
              <a:off x="5193" y="1525"/>
              <a:ext cx="0" cy="2087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12" name="Line 19"/>
            <p:cNvSpPr>
              <a:spLocks noChangeShapeType="1"/>
            </p:cNvSpPr>
            <p:nvPr/>
          </p:nvSpPr>
          <p:spPr bwMode="auto">
            <a:xfrm>
              <a:off x="1156" y="2478"/>
              <a:ext cx="1633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13" name="Line 20"/>
            <p:cNvSpPr>
              <a:spLocks noChangeShapeType="1"/>
            </p:cNvSpPr>
            <p:nvPr/>
          </p:nvSpPr>
          <p:spPr bwMode="auto">
            <a:xfrm>
              <a:off x="3424" y="3612"/>
              <a:ext cx="1769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grpSp>
          <p:nvGrpSpPr>
            <p:cNvPr id="14" name="Group 21"/>
            <p:cNvGrpSpPr>
              <a:grpSpLocks/>
            </p:cNvGrpSpPr>
            <p:nvPr/>
          </p:nvGrpSpPr>
          <p:grpSpPr bwMode="auto">
            <a:xfrm>
              <a:off x="2789" y="2206"/>
              <a:ext cx="590" cy="590"/>
              <a:chOff x="4014" y="3067"/>
              <a:chExt cx="590" cy="590"/>
            </a:xfrm>
          </p:grpSpPr>
          <p:sp>
            <p:nvSpPr>
              <p:cNvPr id="21" name="Oval 22"/>
              <p:cNvSpPr>
                <a:spLocks noChangeArrowheads="1"/>
              </p:cNvSpPr>
              <p:nvPr/>
            </p:nvSpPr>
            <p:spPr bwMode="auto">
              <a:xfrm>
                <a:off x="4014" y="3067"/>
                <a:ext cx="590" cy="590"/>
              </a:xfrm>
              <a:prstGeom prst="ellipse">
                <a:avLst/>
              </a:prstGeom>
              <a:solidFill>
                <a:schemeClr val="accent1"/>
              </a:solidFill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22" name="Line 23"/>
              <p:cNvSpPr>
                <a:spLocks noChangeShapeType="1"/>
              </p:cNvSpPr>
              <p:nvPr/>
            </p:nvSpPr>
            <p:spPr bwMode="auto">
              <a:xfrm flipH="1">
                <a:off x="4105" y="3158"/>
                <a:ext cx="408" cy="408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23" name="Line 24"/>
              <p:cNvSpPr>
                <a:spLocks noChangeShapeType="1"/>
              </p:cNvSpPr>
              <p:nvPr/>
            </p:nvSpPr>
            <p:spPr bwMode="auto">
              <a:xfrm>
                <a:off x="4105" y="3158"/>
                <a:ext cx="408" cy="408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</p:grpSp>
        <p:grpSp>
          <p:nvGrpSpPr>
            <p:cNvPr id="15" name="Group 25"/>
            <p:cNvGrpSpPr>
              <a:grpSpLocks/>
            </p:cNvGrpSpPr>
            <p:nvPr/>
          </p:nvGrpSpPr>
          <p:grpSpPr bwMode="auto">
            <a:xfrm>
              <a:off x="2835" y="3340"/>
              <a:ext cx="590" cy="590"/>
              <a:chOff x="4014" y="3067"/>
              <a:chExt cx="590" cy="590"/>
            </a:xfrm>
          </p:grpSpPr>
          <p:sp>
            <p:nvSpPr>
              <p:cNvPr id="18" name="Oval 26"/>
              <p:cNvSpPr>
                <a:spLocks noChangeArrowheads="1"/>
              </p:cNvSpPr>
              <p:nvPr/>
            </p:nvSpPr>
            <p:spPr bwMode="auto">
              <a:xfrm>
                <a:off x="4014" y="3067"/>
                <a:ext cx="590" cy="590"/>
              </a:xfrm>
              <a:prstGeom prst="ellipse">
                <a:avLst/>
              </a:prstGeom>
              <a:solidFill>
                <a:schemeClr val="accent1"/>
              </a:solidFill>
              <a:ln w="7620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19" name="Line 27"/>
              <p:cNvSpPr>
                <a:spLocks noChangeShapeType="1"/>
              </p:cNvSpPr>
              <p:nvPr/>
            </p:nvSpPr>
            <p:spPr bwMode="auto">
              <a:xfrm flipH="1">
                <a:off x="4105" y="3158"/>
                <a:ext cx="408" cy="408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20" name="Line 28"/>
              <p:cNvSpPr>
                <a:spLocks noChangeShapeType="1"/>
              </p:cNvSpPr>
              <p:nvPr/>
            </p:nvSpPr>
            <p:spPr bwMode="auto">
              <a:xfrm>
                <a:off x="4105" y="3158"/>
                <a:ext cx="408" cy="408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</p:grpSp>
        <p:sp>
          <p:nvSpPr>
            <p:cNvPr id="16" name="Line 30"/>
            <p:cNvSpPr>
              <a:spLocks noChangeShapeType="1"/>
            </p:cNvSpPr>
            <p:nvPr/>
          </p:nvSpPr>
          <p:spPr bwMode="auto">
            <a:xfrm>
              <a:off x="3379" y="2478"/>
              <a:ext cx="1814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17" name="Line 31"/>
            <p:cNvSpPr>
              <a:spLocks noChangeShapeType="1"/>
            </p:cNvSpPr>
            <p:nvPr/>
          </p:nvSpPr>
          <p:spPr bwMode="auto">
            <a:xfrm>
              <a:off x="1156" y="3612"/>
              <a:ext cx="1679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NZ"/>
            </a:p>
          </p:txBody>
        </p:sp>
      </p:grpSp>
    </p:spTree>
    <p:extLst>
      <p:ext uri="{BB962C8B-B14F-4D97-AF65-F5344CB8AC3E}">
        <p14:creationId xmlns:p14="http://schemas.microsoft.com/office/powerpoint/2010/main" val="121703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703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2390</TotalTime>
  <Words>214</Words>
  <Application>Microsoft Office PowerPoint</Application>
  <PresentationFormat>On-screen Show (4:3)</PresentationFormat>
  <Paragraphs>29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155</cp:revision>
  <dcterms:created xsi:type="dcterms:W3CDTF">2006-08-16T00:00:00Z</dcterms:created>
  <dcterms:modified xsi:type="dcterms:W3CDTF">2012-07-17T01:23:43Z</dcterms:modified>
</cp:coreProperties>
</file>