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6"/>
  </p:notesMasterIdLst>
  <p:sldIdLst>
    <p:sldId id="356" r:id="rId2"/>
    <p:sldId id="357" r:id="rId3"/>
    <p:sldId id="358" r:id="rId4"/>
    <p:sldId id="359" r:id="rId5"/>
    <p:sldId id="360" r:id="rId6"/>
    <p:sldId id="361" r:id="rId7"/>
    <p:sldId id="362" r:id="rId8"/>
    <p:sldId id="363" r:id="rId9"/>
    <p:sldId id="364" r:id="rId10"/>
    <p:sldId id="365" r:id="rId11"/>
    <p:sldId id="367" r:id="rId12"/>
    <p:sldId id="368" r:id="rId13"/>
    <p:sldId id="369" r:id="rId14"/>
    <p:sldId id="370" r:id="rId15"/>
    <p:sldId id="371" r:id="rId16"/>
    <p:sldId id="372" r:id="rId17"/>
    <p:sldId id="373" r:id="rId18"/>
    <p:sldId id="374" r:id="rId19"/>
    <p:sldId id="375" r:id="rId20"/>
    <p:sldId id="376" r:id="rId21"/>
    <p:sldId id="377" r:id="rId22"/>
    <p:sldId id="378" r:id="rId23"/>
    <p:sldId id="379" r:id="rId24"/>
    <p:sldId id="380" r:id="rId25"/>
    <p:sldId id="381" r:id="rId26"/>
    <p:sldId id="382" r:id="rId27"/>
    <p:sldId id="383" r:id="rId28"/>
    <p:sldId id="409" r:id="rId29"/>
    <p:sldId id="384" r:id="rId30"/>
    <p:sldId id="385" r:id="rId31"/>
    <p:sldId id="386" r:id="rId32"/>
    <p:sldId id="387" r:id="rId33"/>
    <p:sldId id="388" r:id="rId34"/>
    <p:sldId id="389" r:id="rId35"/>
    <p:sldId id="390" r:id="rId36"/>
    <p:sldId id="391" r:id="rId37"/>
    <p:sldId id="392" r:id="rId38"/>
    <p:sldId id="393" r:id="rId39"/>
    <p:sldId id="394" r:id="rId40"/>
    <p:sldId id="395" r:id="rId41"/>
    <p:sldId id="396" r:id="rId42"/>
    <p:sldId id="397" r:id="rId43"/>
    <p:sldId id="398" r:id="rId44"/>
    <p:sldId id="399" r:id="rId45"/>
    <p:sldId id="400" r:id="rId46"/>
    <p:sldId id="401" r:id="rId47"/>
    <p:sldId id="402" r:id="rId48"/>
    <p:sldId id="403" r:id="rId49"/>
    <p:sldId id="404" r:id="rId50"/>
    <p:sldId id="405" r:id="rId51"/>
    <p:sldId id="406" r:id="rId52"/>
    <p:sldId id="407" r:id="rId53"/>
    <p:sldId id="408" r:id="rId54"/>
    <p:sldId id="311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9EB836-3279-4386-8B08-CFC60CAD93AB}" type="datetimeFigureOut">
              <a:rPr lang="en-NZ" smtClean="0"/>
              <a:t>16/05/2013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EEF5-590B-488C-AE49-38A221AC2EA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2877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F5A6D5-67D2-4872-AC76-2ACE4AE35927}" type="slidenum">
              <a:rPr lang="en-US"/>
              <a:pPr/>
              <a:t>2</a:t>
            </a:fld>
            <a:endParaRPr lang="en-US"/>
          </a:p>
        </p:txBody>
      </p:sp>
      <p:sp>
        <p:nvSpPr>
          <p:cNvPr id="379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231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15D81E-603C-4FE9-A0AE-FC9080F93AC4}" type="slidenum">
              <a:rPr lang="en-US"/>
              <a:pPr/>
              <a:t>11</a:t>
            </a:fld>
            <a:endParaRPr lang="en-US"/>
          </a:p>
        </p:txBody>
      </p:sp>
      <p:sp>
        <p:nvSpPr>
          <p:cNvPr id="25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49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4633F0-5829-43FA-A5A6-A1DD7835B8A6}" type="slidenum">
              <a:rPr lang="en-US"/>
              <a:pPr/>
              <a:t>12</a:t>
            </a:fld>
            <a:endParaRPr lang="en-US"/>
          </a:p>
        </p:txBody>
      </p:sp>
      <p:sp>
        <p:nvSpPr>
          <p:cNvPr id="41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66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FF77B3-BB5C-45D9-8102-A345ABC11B2B}" type="slidenum">
              <a:rPr lang="en-US"/>
              <a:pPr/>
              <a:t>13</a:t>
            </a:fld>
            <a:endParaRPr lang="en-US"/>
          </a:p>
        </p:txBody>
      </p:sp>
      <p:sp>
        <p:nvSpPr>
          <p:cNvPr id="413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1859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085536-DE4A-43B4-A7AA-3E6D8152A28C}" type="slidenum">
              <a:rPr lang="en-US"/>
              <a:pPr/>
              <a:t>14</a:t>
            </a:fld>
            <a:endParaRPr lang="en-US"/>
          </a:p>
        </p:txBody>
      </p:sp>
      <p:sp>
        <p:nvSpPr>
          <p:cNvPr id="415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7722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26C35-5B5A-4031-887F-DC0FD26A3ACF}" type="slidenum">
              <a:rPr lang="en-US"/>
              <a:pPr/>
              <a:t>15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8909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9BB344-B31F-44F5-BB57-AB7007F20A79}" type="slidenum">
              <a:rPr lang="en-US"/>
              <a:pPr/>
              <a:t>28</a:t>
            </a:fld>
            <a:endParaRPr lang="en-US"/>
          </a:p>
        </p:txBody>
      </p:sp>
      <p:sp>
        <p:nvSpPr>
          <p:cNvPr id="25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026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813" y="228600"/>
            <a:ext cx="7386637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31913" y="1412875"/>
            <a:ext cx="3740150" cy="442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4463" y="1412875"/>
            <a:ext cx="3740150" cy="442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23975" y="6143625"/>
            <a:ext cx="4760913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NZ"/>
              <a:t>RODNEY COLLEGE</a:t>
            </a:r>
          </a:p>
        </p:txBody>
      </p:sp>
    </p:spTree>
    <p:extLst>
      <p:ext uri="{BB962C8B-B14F-4D97-AF65-F5344CB8AC3E}">
        <p14:creationId xmlns:p14="http://schemas.microsoft.com/office/powerpoint/2010/main" val="4266156867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Teaching Electricity by Analogy</a:t>
            </a:r>
            <a:endParaRPr lang="en-AU"/>
          </a:p>
        </p:txBody>
      </p:sp>
      <p:sp>
        <p:nvSpPr>
          <p:cNvPr id="45568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NZ"/>
              <a:t>Nobody has ever seen an electron</a:t>
            </a:r>
          </a:p>
          <a:p>
            <a:r>
              <a:rPr lang="en-NZ"/>
              <a:t>Electricity is an abstract concept</a:t>
            </a:r>
          </a:p>
          <a:p>
            <a:r>
              <a:rPr lang="en-NZ"/>
              <a:t>If we teach a related concrete idea first, then the abstract idea will be easier to understand</a:t>
            </a:r>
          </a:p>
          <a:p>
            <a:r>
              <a:rPr lang="en-NZ"/>
              <a:t>Drama is fun to use because it necessitates student engagement</a:t>
            </a:r>
            <a:endParaRPr lang="en-AU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4790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5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5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5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5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NZ" dirty="0"/>
              <a:t>A summary of the behaviour of current</a:t>
            </a:r>
            <a:endParaRPr lang="en-AU" dirty="0"/>
          </a:p>
        </p:txBody>
      </p:sp>
      <p:sp>
        <p:nvSpPr>
          <p:cNvPr id="4761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14400" y="1982787"/>
            <a:ext cx="7632700" cy="3960813"/>
          </a:xfrm>
        </p:spPr>
        <p:txBody>
          <a:bodyPr>
            <a:normAutofit fontScale="92500" lnSpcReduction="20000"/>
          </a:bodyPr>
          <a:lstStyle/>
          <a:p>
            <a:pPr algn="ctr">
              <a:buFont typeface="Wingdings" pitchFamily="2" charset="2"/>
              <a:buNone/>
            </a:pPr>
            <a:r>
              <a:rPr lang="en-NZ" sz="7200" dirty="0"/>
              <a:t>Current in parallel is </a:t>
            </a:r>
            <a:r>
              <a:rPr lang="en-NZ" sz="7200" b="1" u="sng" dirty="0">
                <a:solidFill>
                  <a:srgbClr val="FF0000"/>
                </a:solidFill>
              </a:rPr>
              <a:t>shared</a:t>
            </a:r>
            <a:r>
              <a:rPr lang="en-NZ" sz="7200" dirty="0"/>
              <a:t> and</a:t>
            </a:r>
          </a:p>
          <a:p>
            <a:pPr algn="ctr">
              <a:buFont typeface="Wingdings" pitchFamily="2" charset="2"/>
              <a:buNone/>
            </a:pPr>
            <a:r>
              <a:rPr lang="en-NZ" sz="7200" dirty="0"/>
              <a:t>Current in series is the </a:t>
            </a:r>
            <a:r>
              <a:rPr lang="en-NZ" sz="7200" b="1" u="sng" dirty="0">
                <a:solidFill>
                  <a:srgbClr val="FF0000"/>
                </a:solidFill>
              </a:rPr>
              <a:t>same</a:t>
            </a:r>
            <a:endParaRPr lang="en-AU" sz="7200" b="1" u="sng" dirty="0">
              <a:solidFill>
                <a:srgbClr val="FF0000"/>
              </a:solidFill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997032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/>
              <a:t>Energy Couriers continued</a:t>
            </a:r>
          </a:p>
        </p:txBody>
      </p:sp>
      <p:sp>
        <p:nvSpPr>
          <p:cNvPr id="25395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87450" y="1052513"/>
            <a:ext cx="7632700" cy="5184775"/>
          </a:xfrm>
        </p:spPr>
        <p:txBody>
          <a:bodyPr/>
          <a:lstStyle/>
          <a:p>
            <a:r>
              <a:rPr lang="en-NZ" sz="4800">
                <a:effectLst/>
              </a:rPr>
              <a:t>E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4500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3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/>
              <a:t>Energy Couriers continued</a:t>
            </a:r>
          </a:p>
        </p:txBody>
      </p:sp>
      <p:sp>
        <p:nvSpPr>
          <p:cNvPr id="4106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87450" y="1052513"/>
            <a:ext cx="7632700" cy="5184775"/>
          </a:xfrm>
        </p:spPr>
        <p:txBody>
          <a:bodyPr/>
          <a:lstStyle/>
          <a:p>
            <a:r>
              <a:rPr lang="en-NZ" sz="4800">
                <a:effectLst/>
              </a:rPr>
              <a:t>E, PE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4697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/>
              <a:t>Energy Couriers continued</a:t>
            </a:r>
          </a:p>
        </p:txBody>
      </p:sp>
      <p:sp>
        <p:nvSpPr>
          <p:cNvPr id="4126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87450" y="1052513"/>
            <a:ext cx="7632700" cy="5184775"/>
          </a:xfrm>
        </p:spPr>
        <p:txBody>
          <a:bodyPr/>
          <a:lstStyle/>
          <a:p>
            <a:r>
              <a:rPr lang="en-NZ" sz="4800">
                <a:effectLst/>
              </a:rPr>
              <a:t>E, PE, EPE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43523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2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/>
              <a:t>Energy Couriers continued</a:t>
            </a:r>
          </a:p>
        </p:txBody>
      </p:sp>
      <p:sp>
        <p:nvSpPr>
          <p:cNvPr id="4147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87450" y="1052513"/>
            <a:ext cx="7632700" cy="5184775"/>
          </a:xfrm>
        </p:spPr>
        <p:txBody>
          <a:bodyPr/>
          <a:lstStyle/>
          <a:p>
            <a:r>
              <a:rPr lang="en-NZ" sz="4800">
                <a:effectLst/>
              </a:rPr>
              <a:t>E, PE, EPE, EPED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09848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0"/>
            <a:ext cx="7386637" cy="1325563"/>
          </a:xfrm>
        </p:spPr>
        <p:txBody>
          <a:bodyPr/>
          <a:lstStyle/>
          <a:p>
            <a:r>
              <a:rPr lang="en-NZ" sz="3600"/>
              <a:t>Energy Couriers continued</a:t>
            </a:r>
          </a:p>
        </p:txBody>
      </p:sp>
      <p:sp>
        <p:nvSpPr>
          <p:cNvPr id="4167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14400" y="762000"/>
            <a:ext cx="7632700" cy="5184775"/>
          </a:xfrm>
        </p:spPr>
        <p:txBody>
          <a:bodyPr/>
          <a:lstStyle/>
          <a:p>
            <a:r>
              <a:rPr lang="en-NZ" sz="4800" dirty="0">
                <a:effectLst/>
              </a:rPr>
              <a:t>E, PE, EPE, EPED</a:t>
            </a:r>
          </a:p>
          <a:p>
            <a:r>
              <a:rPr lang="en-NZ" sz="4800" dirty="0">
                <a:effectLst/>
              </a:rPr>
              <a:t>(or “Voltage” if you must)</a:t>
            </a:r>
          </a:p>
          <a:p>
            <a:r>
              <a:rPr lang="en-NZ" sz="4800" dirty="0">
                <a:effectLst/>
              </a:rPr>
              <a:t>Two tongued electron taster</a:t>
            </a:r>
          </a:p>
          <a:p>
            <a:r>
              <a:rPr lang="en-NZ" sz="4800" dirty="0">
                <a:effectLst/>
              </a:rPr>
              <a:t>or EPED meter</a:t>
            </a:r>
          </a:p>
          <a:p>
            <a:r>
              <a:rPr lang="en-NZ" sz="4800" dirty="0">
                <a:effectLst/>
              </a:rPr>
              <a:t>or Voltmeter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02150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6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6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-26988"/>
            <a:ext cx="6480175" cy="936626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5400"/>
              <a:t>Simple Circuit</a:t>
            </a:r>
            <a:endParaRPr lang="en-AU" sz="5400"/>
          </a:p>
        </p:txBody>
      </p:sp>
      <p:grpSp>
        <p:nvGrpSpPr>
          <p:cNvPr id="3" name="Group 2"/>
          <p:cNvGrpSpPr/>
          <p:nvPr/>
        </p:nvGrpSpPr>
        <p:grpSpPr>
          <a:xfrm>
            <a:off x="1600200" y="762000"/>
            <a:ext cx="5688013" cy="4899025"/>
            <a:chOff x="1908175" y="1050925"/>
            <a:chExt cx="5688013" cy="4899025"/>
          </a:xfrm>
        </p:grpSpPr>
        <p:sp>
          <p:nvSpPr>
            <p:cNvPr id="317443" name="Line 3"/>
            <p:cNvSpPr>
              <a:spLocks noChangeShapeType="1"/>
            </p:cNvSpPr>
            <p:nvPr/>
          </p:nvSpPr>
          <p:spPr bwMode="auto">
            <a:xfrm>
              <a:off x="3059113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44" name="Line 4"/>
            <p:cNvSpPr>
              <a:spLocks noChangeShapeType="1"/>
            </p:cNvSpPr>
            <p:nvPr/>
          </p:nvSpPr>
          <p:spPr bwMode="auto">
            <a:xfrm>
              <a:off x="4211638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45" name="Line 5"/>
            <p:cNvSpPr>
              <a:spLocks noChangeShapeType="1"/>
            </p:cNvSpPr>
            <p:nvPr/>
          </p:nvSpPr>
          <p:spPr bwMode="auto">
            <a:xfrm>
              <a:off x="4356100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46" name="Line 6"/>
            <p:cNvSpPr>
              <a:spLocks noChangeShapeType="1"/>
            </p:cNvSpPr>
            <p:nvPr/>
          </p:nvSpPr>
          <p:spPr bwMode="auto">
            <a:xfrm>
              <a:off x="3203575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47" name="Line 7"/>
            <p:cNvSpPr>
              <a:spLocks noChangeShapeType="1"/>
            </p:cNvSpPr>
            <p:nvPr/>
          </p:nvSpPr>
          <p:spPr bwMode="auto">
            <a:xfrm>
              <a:off x="3203575" y="1411288"/>
              <a:ext cx="100806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48" name="Line 8"/>
            <p:cNvSpPr>
              <a:spLocks noChangeShapeType="1"/>
            </p:cNvSpPr>
            <p:nvPr/>
          </p:nvSpPr>
          <p:spPr bwMode="auto">
            <a:xfrm flipV="1">
              <a:off x="3490913" y="1050925"/>
              <a:ext cx="360362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49" name="Line 9"/>
            <p:cNvSpPr>
              <a:spLocks noChangeShapeType="1"/>
            </p:cNvSpPr>
            <p:nvPr/>
          </p:nvSpPr>
          <p:spPr bwMode="auto">
            <a:xfrm>
              <a:off x="4356100" y="1411288"/>
              <a:ext cx="324008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52" name="Line 12"/>
            <p:cNvSpPr>
              <a:spLocks noChangeShapeType="1"/>
            </p:cNvSpPr>
            <p:nvPr/>
          </p:nvSpPr>
          <p:spPr bwMode="auto">
            <a:xfrm>
              <a:off x="1908175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53" name="Line 13"/>
            <p:cNvSpPr>
              <a:spLocks noChangeShapeType="1"/>
            </p:cNvSpPr>
            <p:nvPr/>
          </p:nvSpPr>
          <p:spPr bwMode="auto">
            <a:xfrm>
              <a:off x="7596188" y="1411288"/>
              <a:ext cx="0" cy="40338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68" name="Line 28"/>
            <p:cNvSpPr>
              <a:spLocks noChangeShapeType="1"/>
            </p:cNvSpPr>
            <p:nvPr/>
          </p:nvSpPr>
          <p:spPr bwMode="auto">
            <a:xfrm>
              <a:off x="1908175" y="5445125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7469" name="Line 29"/>
            <p:cNvSpPr>
              <a:spLocks noChangeShapeType="1"/>
            </p:cNvSpPr>
            <p:nvPr/>
          </p:nvSpPr>
          <p:spPr bwMode="auto">
            <a:xfrm>
              <a:off x="3995738" y="5445125"/>
              <a:ext cx="36004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2" name="Group 30"/>
            <p:cNvGrpSpPr>
              <a:grpSpLocks/>
            </p:cNvGrpSpPr>
            <p:nvPr/>
          </p:nvGrpSpPr>
          <p:grpSpPr bwMode="auto">
            <a:xfrm>
              <a:off x="3059113" y="5013325"/>
              <a:ext cx="936625" cy="936625"/>
              <a:chOff x="3197" y="2159"/>
              <a:chExt cx="590" cy="590"/>
            </a:xfrm>
          </p:grpSpPr>
          <p:sp>
            <p:nvSpPr>
              <p:cNvPr id="317471" name="Oval 31"/>
              <p:cNvSpPr>
                <a:spLocks noChangeArrowheads="1"/>
              </p:cNvSpPr>
              <p:nvPr/>
            </p:nvSpPr>
            <p:spPr bwMode="auto">
              <a:xfrm>
                <a:off x="3197" y="2159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7472" name="Line 32"/>
              <p:cNvSpPr>
                <a:spLocks noChangeShapeType="1"/>
              </p:cNvSpPr>
              <p:nvPr/>
            </p:nvSpPr>
            <p:spPr bwMode="auto">
              <a:xfrm flipH="1"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7473" name="Line 33"/>
              <p:cNvSpPr>
                <a:spLocks noChangeShapeType="1"/>
              </p:cNvSpPr>
              <p:nvPr/>
            </p:nvSpPr>
            <p:spPr bwMode="auto">
              <a:xfrm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317476" name="Line 36"/>
            <p:cNvSpPr>
              <a:spLocks noChangeShapeType="1"/>
            </p:cNvSpPr>
            <p:nvPr/>
          </p:nvSpPr>
          <p:spPr bwMode="auto">
            <a:xfrm flipV="1">
              <a:off x="1908175" y="1412875"/>
              <a:ext cx="0" cy="410368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0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5713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-28575"/>
            <a:ext cx="6480175" cy="936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5400"/>
              <a:t>Simple Circuit</a:t>
            </a:r>
            <a:endParaRPr lang="en-AU" sz="5400"/>
          </a:p>
        </p:txBody>
      </p:sp>
      <p:grpSp>
        <p:nvGrpSpPr>
          <p:cNvPr id="4" name="Group 3"/>
          <p:cNvGrpSpPr/>
          <p:nvPr/>
        </p:nvGrpSpPr>
        <p:grpSpPr>
          <a:xfrm>
            <a:off x="1600200" y="762000"/>
            <a:ext cx="5688013" cy="4899025"/>
            <a:chOff x="1908175" y="1050925"/>
            <a:chExt cx="5688013" cy="4899025"/>
          </a:xfrm>
        </p:grpSpPr>
        <p:sp>
          <p:nvSpPr>
            <p:cNvPr id="458755" name="Line 3"/>
            <p:cNvSpPr>
              <a:spLocks noChangeShapeType="1"/>
            </p:cNvSpPr>
            <p:nvPr/>
          </p:nvSpPr>
          <p:spPr bwMode="auto">
            <a:xfrm>
              <a:off x="3059113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56" name="Line 4"/>
            <p:cNvSpPr>
              <a:spLocks noChangeShapeType="1"/>
            </p:cNvSpPr>
            <p:nvPr/>
          </p:nvSpPr>
          <p:spPr bwMode="auto">
            <a:xfrm>
              <a:off x="4211638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57" name="Line 5"/>
            <p:cNvSpPr>
              <a:spLocks noChangeShapeType="1"/>
            </p:cNvSpPr>
            <p:nvPr/>
          </p:nvSpPr>
          <p:spPr bwMode="auto">
            <a:xfrm>
              <a:off x="4356100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58" name="Line 6"/>
            <p:cNvSpPr>
              <a:spLocks noChangeShapeType="1"/>
            </p:cNvSpPr>
            <p:nvPr/>
          </p:nvSpPr>
          <p:spPr bwMode="auto">
            <a:xfrm>
              <a:off x="3203575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59" name="Line 7"/>
            <p:cNvSpPr>
              <a:spLocks noChangeShapeType="1"/>
            </p:cNvSpPr>
            <p:nvPr/>
          </p:nvSpPr>
          <p:spPr bwMode="auto">
            <a:xfrm>
              <a:off x="3203575" y="1411288"/>
              <a:ext cx="100806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60" name="Line 8"/>
            <p:cNvSpPr>
              <a:spLocks noChangeShapeType="1"/>
            </p:cNvSpPr>
            <p:nvPr/>
          </p:nvSpPr>
          <p:spPr bwMode="auto">
            <a:xfrm flipV="1">
              <a:off x="3490913" y="1050925"/>
              <a:ext cx="360362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61" name="Line 9"/>
            <p:cNvSpPr>
              <a:spLocks noChangeShapeType="1"/>
            </p:cNvSpPr>
            <p:nvPr/>
          </p:nvSpPr>
          <p:spPr bwMode="auto">
            <a:xfrm>
              <a:off x="4356100" y="1411288"/>
              <a:ext cx="324008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62" name="Line 10"/>
            <p:cNvSpPr>
              <a:spLocks noChangeShapeType="1"/>
            </p:cNvSpPr>
            <p:nvPr/>
          </p:nvSpPr>
          <p:spPr bwMode="auto">
            <a:xfrm>
              <a:off x="1908175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63" name="Line 11"/>
            <p:cNvSpPr>
              <a:spLocks noChangeShapeType="1"/>
            </p:cNvSpPr>
            <p:nvPr/>
          </p:nvSpPr>
          <p:spPr bwMode="auto">
            <a:xfrm>
              <a:off x="7596188" y="1411288"/>
              <a:ext cx="0" cy="40338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70" name="Line 18"/>
            <p:cNvSpPr>
              <a:spLocks noChangeShapeType="1"/>
            </p:cNvSpPr>
            <p:nvPr/>
          </p:nvSpPr>
          <p:spPr bwMode="auto">
            <a:xfrm>
              <a:off x="1908175" y="5445125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71" name="Line 19"/>
            <p:cNvSpPr>
              <a:spLocks noChangeShapeType="1"/>
            </p:cNvSpPr>
            <p:nvPr/>
          </p:nvSpPr>
          <p:spPr bwMode="auto">
            <a:xfrm>
              <a:off x="3995738" y="5445125"/>
              <a:ext cx="36004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2" name="Group 20"/>
            <p:cNvGrpSpPr>
              <a:grpSpLocks/>
            </p:cNvGrpSpPr>
            <p:nvPr/>
          </p:nvGrpSpPr>
          <p:grpSpPr bwMode="auto">
            <a:xfrm>
              <a:off x="3059113" y="5013325"/>
              <a:ext cx="936625" cy="936625"/>
              <a:chOff x="3197" y="2159"/>
              <a:chExt cx="590" cy="590"/>
            </a:xfrm>
          </p:grpSpPr>
          <p:sp>
            <p:nvSpPr>
              <p:cNvPr id="458773" name="Oval 21"/>
              <p:cNvSpPr>
                <a:spLocks noChangeArrowheads="1"/>
              </p:cNvSpPr>
              <p:nvPr/>
            </p:nvSpPr>
            <p:spPr bwMode="auto">
              <a:xfrm>
                <a:off x="3197" y="2159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8774" name="Line 22"/>
              <p:cNvSpPr>
                <a:spLocks noChangeShapeType="1"/>
              </p:cNvSpPr>
              <p:nvPr/>
            </p:nvSpPr>
            <p:spPr bwMode="auto">
              <a:xfrm flipH="1"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8775" name="Line 23"/>
              <p:cNvSpPr>
                <a:spLocks noChangeShapeType="1"/>
              </p:cNvSpPr>
              <p:nvPr/>
            </p:nvSpPr>
            <p:spPr bwMode="auto">
              <a:xfrm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458776" name="Line 24"/>
            <p:cNvSpPr>
              <a:spLocks noChangeShapeType="1"/>
            </p:cNvSpPr>
            <p:nvPr/>
          </p:nvSpPr>
          <p:spPr bwMode="auto">
            <a:xfrm flipV="1">
              <a:off x="1908175" y="1412875"/>
              <a:ext cx="0" cy="410368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2987675" y="3789363"/>
              <a:ext cx="936625" cy="936625"/>
              <a:chOff x="2018" y="1344"/>
              <a:chExt cx="590" cy="590"/>
            </a:xfrm>
          </p:grpSpPr>
          <p:sp>
            <p:nvSpPr>
              <p:cNvPr id="458781" name="Oval 29"/>
              <p:cNvSpPr>
                <a:spLocks noChangeArrowheads="1"/>
              </p:cNvSpPr>
              <p:nvPr/>
            </p:nvSpPr>
            <p:spPr bwMode="auto">
              <a:xfrm>
                <a:off x="2018" y="1344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8782" name="Text Box 30"/>
              <p:cNvSpPr txBox="1">
                <a:spLocks noChangeArrowheads="1"/>
              </p:cNvSpPr>
              <p:nvPr/>
            </p:nvSpPr>
            <p:spPr bwMode="auto">
              <a:xfrm>
                <a:off x="2109" y="1344"/>
                <a:ext cx="408" cy="57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NZ" sz="5400"/>
                  <a:t>V</a:t>
                </a:r>
                <a:endParaRPr lang="en-AU" sz="5400"/>
              </a:p>
            </p:txBody>
          </p:sp>
        </p:grpSp>
        <p:sp>
          <p:nvSpPr>
            <p:cNvPr id="458783" name="Oval 31"/>
            <p:cNvSpPr>
              <a:spLocks noChangeArrowheads="1"/>
            </p:cNvSpPr>
            <p:nvPr/>
          </p:nvSpPr>
          <p:spPr bwMode="auto">
            <a:xfrm>
              <a:off x="3132138" y="2060575"/>
              <a:ext cx="935037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84" name="Text Box 32"/>
            <p:cNvSpPr txBox="1">
              <a:spLocks noChangeArrowheads="1"/>
            </p:cNvSpPr>
            <p:nvPr/>
          </p:nvSpPr>
          <p:spPr bwMode="auto">
            <a:xfrm>
              <a:off x="3276600" y="2060575"/>
              <a:ext cx="646113" cy="9144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 baseline="-25000"/>
            </a:p>
          </p:txBody>
        </p:sp>
        <p:sp>
          <p:nvSpPr>
            <p:cNvPr id="458785" name="Line 33"/>
            <p:cNvSpPr>
              <a:spLocks noChangeShapeType="1"/>
            </p:cNvSpPr>
            <p:nvPr/>
          </p:nvSpPr>
          <p:spPr bwMode="auto">
            <a:xfrm>
              <a:off x="2627313" y="1412875"/>
              <a:ext cx="0" cy="11525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86" name="Line 34"/>
            <p:cNvSpPr>
              <a:spLocks noChangeShapeType="1"/>
            </p:cNvSpPr>
            <p:nvPr/>
          </p:nvSpPr>
          <p:spPr bwMode="auto">
            <a:xfrm>
              <a:off x="2555875" y="4292600"/>
              <a:ext cx="0" cy="11525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87" name="Line 35"/>
            <p:cNvSpPr>
              <a:spLocks noChangeShapeType="1"/>
            </p:cNvSpPr>
            <p:nvPr/>
          </p:nvSpPr>
          <p:spPr bwMode="auto">
            <a:xfrm>
              <a:off x="4427538" y="4292600"/>
              <a:ext cx="0" cy="11525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89" name="Line 37"/>
            <p:cNvSpPr>
              <a:spLocks noChangeShapeType="1"/>
            </p:cNvSpPr>
            <p:nvPr/>
          </p:nvSpPr>
          <p:spPr bwMode="auto">
            <a:xfrm>
              <a:off x="4500563" y="1412875"/>
              <a:ext cx="0" cy="11525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91" name="Line 39"/>
            <p:cNvSpPr>
              <a:spLocks noChangeShapeType="1"/>
            </p:cNvSpPr>
            <p:nvPr/>
          </p:nvSpPr>
          <p:spPr bwMode="auto">
            <a:xfrm>
              <a:off x="2627313" y="2565400"/>
              <a:ext cx="504825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92" name="Line 40"/>
            <p:cNvSpPr>
              <a:spLocks noChangeShapeType="1"/>
            </p:cNvSpPr>
            <p:nvPr/>
          </p:nvSpPr>
          <p:spPr bwMode="auto">
            <a:xfrm>
              <a:off x="4067175" y="2565400"/>
              <a:ext cx="433388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95" name="Line 43"/>
            <p:cNvSpPr>
              <a:spLocks noChangeShapeType="1"/>
            </p:cNvSpPr>
            <p:nvPr/>
          </p:nvSpPr>
          <p:spPr bwMode="auto">
            <a:xfrm>
              <a:off x="2555875" y="4292600"/>
              <a:ext cx="433388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8796" name="Line 44"/>
            <p:cNvSpPr>
              <a:spLocks noChangeShapeType="1"/>
            </p:cNvSpPr>
            <p:nvPr/>
          </p:nvSpPr>
          <p:spPr bwMode="auto">
            <a:xfrm>
              <a:off x="3924300" y="4292600"/>
              <a:ext cx="503238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33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48100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-28575"/>
            <a:ext cx="6480175" cy="936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5400"/>
              <a:t>Simple Circuit</a:t>
            </a:r>
            <a:endParaRPr lang="en-AU" sz="5400"/>
          </a:p>
        </p:txBody>
      </p:sp>
      <p:grpSp>
        <p:nvGrpSpPr>
          <p:cNvPr id="3" name="Group 2"/>
          <p:cNvGrpSpPr/>
          <p:nvPr/>
        </p:nvGrpSpPr>
        <p:grpSpPr>
          <a:xfrm>
            <a:off x="1627187" y="762000"/>
            <a:ext cx="5688013" cy="4899025"/>
            <a:chOff x="1908175" y="1050925"/>
            <a:chExt cx="5688013" cy="4899025"/>
          </a:xfrm>
        </p:grpSpPr>
        <p:sp>
          <p:nvSpPr>
            <p:cNvPr id="459779" name="Line 3"/>
            <p:cNvSpPr>
              <a:spLocks noChangeShapeType="1"/>
            </p:cNvSpPr>
            <p:nvPr/>
          </p:nvSpPr>
          <p:spPr bwMode="auto">
            <a:xfrm>
              <a:off x="3059113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0" name="Line 4"/>
            <p:cNvSpPr>
              <a:spLocks noChangeShapeType="1"/>
            </p:cNvSpPr>
            <p:nvPr/>
          </p:nvSpPr>
          <p:spPr bwMode="auto">
            <a:xfrm>
              <a:off x="4211638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1" name="Line 5"/>
            <p:cNvSpPr>
              <a:spLocks noChangeShapeType="1"/>
            </p:cNvSpPr>
            <p:nvPr/>
          </p:nvSpPr>
          <p:spPr bwMode="auto">
            <a:xfrm>
              <a:off x="4356100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2" name="Line 6"/>
            <p:cNvSpPr>
              <a:spLocks noChangeShapeType="1"/>
            </p:cNvSpPr>
            <p:nvPr/>
          </p:nvSpPr>
          <p:spPr bwMode="auto">
            <a:xfrm>
              <a:off x="3203575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3" name="Line 7"/>
            <p:cNvSpPr>
              <a:spLocks noChangeShapeType="1"/>
            </p:cNvSpPr>
            <p:nvPr/>
          </p:nvSpPr>
          <p:spPr bwMode="auto">
            <a:xfrm>
              <a:off x="3203575" y="1411288"/>
              <a:ext cx="100806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4" name="Line 8"/>
            <p:cNvSpPr>
              <a:spLocks noChangeShapeType="1"/>
            </p:cNvSpPr>
            <p:nvPr/>
          </p:nvSpPr>
          <p:spPr bwMode="auto">
            <a:xfrm flipV="1">
              <a:off x="3490913" y="1050925"/>
              <a:ext cx="360362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5" name="Line 9"/>
            <p:cNvSpPr>
              <a:spLocks noChangeShapeType="1"/>
            </p:cNvSpPr>
            <p:nvPr/>
          </p:nvSpPr>
          <p:spPr bwMode="auto">
            <a:xfrm>
              <a:off x="4356100" y="1411288"/>
              <a:ext cx="324008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6" name="Line 10"/>
            <p:cNvSpPr>
              <a:spLocks noChangeShapeType="1"/>
            </p:cNvSpPr>
            <p:nvPr/>
          </p:nvSpPr>
          <p:spPr bwMode="auto">
            <a:xfrm>
              <a:off x="1908175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7" name="Line 11"/>
            <p:cNvSpPr>
              <a:spLocks noChangeShapeType="1"/>
            </p:cNvSpPr>
            <p:nvPr/>
          </p:nvSpPr>
          <p:spPr bwMode="auto">
            <a:xfrm>
              <a:off x="7596188" y="1411288"/>
              <a:ext cx="0" cy="40338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8" name="Line 12"/>
            <p:cNvSpPr>
              <a:spLocks noChangeShapeType="1"/>
            </p:cNvSpPr>
            <p:nvPr/>
          </p:nvSpPr>
          <p:spPr bwMode="auto">
            <a:xfrm>
              <a:off x="1908175" y="5445125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89" name="Line 13"/>
            <p:cNvSpPr>
              <a:spLocks noChangeShapeType="1"/>
            </p:cNvSpPr>
            <p:nvPr/>
          </p:nvSpPr>
          <p:spPr bwMode="auto">
            <a:xfrm>
              <a:off x="3995738" y="5445125"/>
              <a:ext cx="36004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2" name="Group 14"/>
            <p:cNvGrpSpPr>
              <a:grpSpLocks/>
            </p:cNvGrpSpPr>
            <p:nvPr/>
          </p:nvGrpSpPr>
          <p:grpSpPr bwMode="auto">
            <a:xfrm>
              <a:off x="3059113" y="5013325"/>
              <a:ext cx="936625" cy="936625"/>
              <a:chOff x="3197" y="2159"/>
              <a:chExt cx="590" cy="590"/>
            </a:xfrm>
          </p:grpSpPr>
          <p:sp>
            <p:nvSpPr>
              <p:cNvPr id="459791" name="Oval 15"/>
              <p:cNvSpPr>
                <a:spLocks noChangeArrowheads="1"/>
              </p:cNvSpPr>
              <p:nvPr/>
            </p:nvSpPr>
            <p:spPr bwMode="auto">
              <a:xfrm>
                <a:off x="3197" y="2159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9792" name="Line 16"/>
              <p:cNvSpPr>
                <a:spLocks noChangeShapeType="1"/>
              </p:cNvSpPr>
              <p:nvPr/>
            </p:nvSpPr>
            <p:spPr bwMode="auto">
              <a:xfrm flipH="1"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9793" name="Line 17"/>
              <p:cNvSpPr>
                <a:spLocks noChangeShapeType="1"/>
              </p:cNvSpPr>
              <p:nvPr/>
            </p:nvSpPr>
            <p:spPr bwMode="auto">
              <a:xfrm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459794" name="Line 18"/>
            <p:cNvSpPr>
              <a:spLocks noChangeShapeType="1"/>
            </p:cNvSpPr>
            <p:nvPr/>
          </p:nvSpPr>
          <p:spPr bwMode="auto">
            <a:xfrm flipV="1">
              <a:off x="1908175" y="1412875"/>
              <a:ext cx="0" cy="410368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98" name="Oval 22"/>
            <p:cNvSpPr>
              <a:spLocks noChangeArrowheads="1"/>
            </p:cNvSpPr>
            <p:nvPr/>
          </p:nvSpPr>
          <p:spPr bwMode="auto">
            <a:xfrm>
              <a:off x="3132138" y="3140075"/>
              <a:ext cx="935037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799" name="Text Box 23"/>
            <p:cNvSpPr txBox="1">
              <a:spLocks noChangeArrowheads="1"/>
            </p:cNvSpPr>
            <p:nvPr/>
          </p:nvSpPr>
          <p:spPr bwMode="auto">
            <a:xfrm>
              <a:off x="3278188" y="3162300"/>
              <a:ext cx="646112" cy="9144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 baseline="-25000"/>
            </a:p>
          </p:txBody>
        </p:sp>
        <p:sp>
          <p:nvSpPr>
            <p:cNvPr id="459800" name="Line 24"/>
            <p:cNvSpPr>
              <a:spLocks noChangeShapeType="1"/>
            </p:cNvSpPr>
            <p:nvPr/>
          </p:nvSpPr>
          <p:spPr bwMode="auto">
            <a:xfrm>
              <a:off x="2627313" y="1412875"/>
              <a:ext cx="0" cy="22320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803" name="Line 27"/>
            <p:cNvSpPr>
              <a:spLocks noChangeShapeType="1"/>
            </p:cNvSpPr>
            <p:nvPr/>
          </p:nvSpPr>
          <p:spPr bwMode="auto">
            <a:xfrm>
              <a:off x="4500563" y="1412875"/>
              <a:ext cx="0" cy="22320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804" name="Line 28"/>
            <p:cNvSpPr>
              <a:spLocks noChangeShapeType="1"/>
            </p:cNvSpPr>
            <p:nvPr/>
          </p:nvSpPr>
          <p:spPr bwMode="auto">
            <a:xfrm>
              <a:off x="2627313" y="3644900"/>
              <a:ext cx="504825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9805" name="Line 29"/>
            <p:cNvSpPr>
              <a:spLocks noChangeShapeType="1"/>
            </p:cNvSpPr>
            <p:nvPr/>
          </p:nvSpPr>
          <p:spPr bwMode="auto">
            <a:xfrm>
              <a:off x="4067175" y="3644900"/>
              <a:ext cx="433388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6982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-28575"/>
            <a:ext cx="6480175" cy="936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5400"/>
              <a:t>Simple Circuit</a:t>
            </a:r>
            <a:endParaRPr lang="en-AU" sz="5400"/>
          </a:p>
        </p:txBody>
      </p:sp>
      <p:grpSp>
        <p:nvGrpSpPr>
          <p:cNvPr id="3" name="Group 2"/>
          <p:cNvGrpSpPr/>
          <p:nvPr/>
        </p:nvGrpSpPr>
        <p:grpSpPr>
          <a:xfrm>
            <a:off x="1600200" y="762000"/>
            <a:ext cx="5688013" cy="4899025"/>
            <a:chOff x="1908175" y="1050925"/>
            <a:chExt cx="5688013" cy="4899025"/>
          </a:xfrm>
        </p:grpSpPr>
        <p:sp>
          <p:nvSpPr>
            <p:cNvPr id="460803" name="Line 3"/>
            <p:cNvSpPr>
              <a:spLocks noChangeShapeType="1"/>
            </p:cNvSpPr>
            <p:nvPr/>
          </p:nvSpPr>
          <p:spPr bwMode="auto">
            <a:xfrm>
              <a:off x="3059113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04" name="Line 4"/>
            <p:cNvSpPr>
              <a:spLocks noChangeShapeType="1"/>
            </p:cNvSpPr>
            <p:nvPr/>
          </p:nvSpPr>
          <p:spPr bwMode="auto">
            <a:xfrm>
              <a:off x="4211638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05" name="Line 5"/>
            <p:cNvSpPr>
              <a:spLocks noChangeShapeType="1"/>
            </p:cNvSpPr>
            <p:nvPr/>
          </p:nvSpPr>
          <p:spPr bwMode="auto">
            <a:xfrm>
              <a:off x="4356100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06" name="Line 6"/>
            <p:cNvSpPr>
              <a:spLocks noChangeShapeType="1"/>
            </p:cNvSpPr>
            <p:nvPr/>
          </p:nvSpPr>
          <p:spPr bwMode="auto">
            <a:xfrm>
              <a:off x="3203575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07" name="Line 7"/>
            <p:cNvSpPr>
              <a:spLocks noChangeShapeType="1"/>
            </p:cNvSpPr>
            <p:nvPr/>
          </p:nvSpPr>
          <p:spPr bwMode="auto">
            <a:xfrm>
              <a:off x="3203575" y="1411288"/>
              <a:ext cx="100806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08" name="Line 8"/>
            <p:cNvSpPr>
              <a:spLocks noChangeShapeType="1"/>
            </p:cNvSpPr>
            <p:nvPr/>
          </p:nvSpPr>
          <p:spPr bwMode="auto">
            <a:xfrm flipV="1">
              <a:off x="3490913" y="1050925"/>
              <a:ext cx="360362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09" name="Line 9"/>
            <p:cNvSpPr>
              <a:spLocks noChangeShapeType="1"/>
            </p:cNvSpPr>
            <p:nvPr/>
          </p:nvSpPr>
          <p:spPr bwMode="auto">
            <a:xfrm>
              <a:off x="4356100" y="1411288"/>
              <a:ext cx="324008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10" name="Line 10"/>
            <p:cNvSpPr>
              <a:spLocks noChangeShapeType="1"/>
            </p:cNvSpPr>
            <p:nvPr/>
          </p:nvSpPr>
          <p:spPr bwMode="auto">
            <a:xfrm>
              <a:off x="1908175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11" name="Line 11"/>
            <p:cNvSpPr>
              <a:spLocks noChangeShapeType="1"/>
            </p:cNvSpPr>
            <p:nvPr/>
          </p:nvSpPr>
          <p:spPr bwMode="auto">
            <a:xfrm>
              <a:off x="7596188" y="1411288"/>
              <a:ext cx="0" cy="40338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12" name="Line 12"/>
            <p:cNvSpPr>
              <a:spLocks noChangeShapeType="1"/>
            </p:cNvSpPr>
            <p:nvPr/>
          </p:nvSpPr>
          <p:spPr bwMode="auto">
            <a:xfrm>
              <a:off x="1908175" y="5445125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13" name="Line 13"/>
            <p:cNvSpPr>
              <a:spLocks noChangeShapeType="1"/>
            </p:cNvSpPr>
            <p:nvPr/>
          </p:nvSpPr>
          <p:spPr bwMode="auto">
            <a:xfrm>
              <a:off x="3995738" y="5445125"/>
              <a:ext cx="36004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2" name="Group 14"/>
            <p:cNvGrpSpPr>
              <a:grpSpLocks/>
            </p:cNvGrpSpPr>
            <p:nvPr/>
          </p:nvGrpSpPr>
          <p:grpSpPr bwMode="auto">
            <a:xfrm>
              <a:off x="3059113" y="5013325"/>
              <a:ext cx="936625" cy="936625"/>
              <a:chOff x="3197" y="2159"/>
              <a:chExt cx="590" cy="590"/>
            </a:xfrm>
          </p:grpSpPr>
          <p:sp>
            <p:nvSpPr>
              <p:cNvPr id="460815" name="Oval 15"/>
              <p:cNvSpPr>
                <a:spLocks noChangeArrowheads="1"/>
              </p:cNvSpPr>
              <p:nvPr/>
            </p:nvSpPr>
            <p:spPr bwMode="auto">
              <a:xfrm>
                <a:off x="3197" y="2159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60816" name="Line 16"/>
              <p:cNvSpPr>
                <a:spLocks noChangeShapeType="1"/>
              </p:cNvSpPr>
              <p:nvPr/>
            </p:nvSpPr>
            <p:spPr bwMode="auto">
              <a:xfrm flipH="1"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60817" name="Line 17"/>
              <p:cNvSpPr>
                <a:spLocks noChangeShapeType="1"/>
              </p:cNvSpPr>
              <p:nvPr/>
            </p:nvSpPr>
            <p:spPr bwMode="auto">
              <a:xfrm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460818" name="Line 18"/>
            <p:cNvSpPr>
              <a:spLocks noChangeShapeType="1"/>
            </p:cNvSpPr>
            <p:nvPr/>
          </p:nvSpPr>
          <p:spPr bwMode="auto">
            <a:xfrm flipV="1">
              <a:off x="1908175" y="1412875"/>
              <a:ext cx="0" cy="410368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19" name="Oval 19"/>
            <p:cNvSpPr>
              <a:spLocks noChangeArrowheads="1"/>
            </p:cNvSpPr>
            <p:nvPr/>
          </p:nvSpPr>
          <p:spPr bwMode="auto">
            <a:xfrm>
              <a:off x="3132138" y="3140075"/>
              <a:ext cx="935037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20" name="Text Box 20"/>
            <p:cNvSpPr txBox="1">
              <a:spLocks noChangeArrowheads="1"/>
            </p:cNvSpPr>
            <p:nvPr/>
          </p:nvSpPr>
          <p:spPr bwMode="auto">
            <a:xfrm>
              <a:off x="3278188" y="3162300"/>
              <a:ext cx="646112" cy="9144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 baseline="-25000"/>
            </a:p>
          </p:txBody>
        </p:sp>
        <p:sp>
          <p:nvSpPr>
            <p:cNvPr id="460821" name="Line 21"/>
            <p:cNvSpPr>
              <a:spLocks noChangeShapeType="1"/>
            </p:cNvSpPr>
            <p:nvPr/>
          </p:nvSpPr>
          <p:spPr bwMode="auto">
            <a:xfrm flipV="1">
              <a:off x="2627313" y="3644900"/>
              <a:ext cx="0" cy="18002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22" name="Line 22"/>
            <p:cNvSpPr>
              <a:spLocks noChangeShapeType="1"/>
            </p:cNvSpPr>
            <p:nvPr/>
          </p:nvSpPr>
          <p:spPr bwMode="auto">
            <a:xfrm flipV="1">
              <a:off x="4500563" y="3644900"/>
              <a:ext cx="0" cy="18002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23" name="Line 23"/>
            <p:cNvSpPr>
              <a:spLocks noChangeShapeType="1"/>
            </p:cNvSpPr>
            <p:nvPr/>
          </p:nvSpPr>
          <p:spPr bwMode="auto">
            <a:xfrm>
              <a:off x="2627313" y="3644900"/>
              <a:ext cx="504825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60824" name="Line 24"/>
            <p:cNvSpPr>
              <a:spLocks noChangeShapeType="1"/>
            </p:cNvSpPr>
            <p:nvPr/>
          </p:nvSpPr>
          <p:spPr bwMode="auto">
            <a:xfrm>
              <a:off x="4067175" y="3644900"/>
              <a:ext cx="433388" cy="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9961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228600"/>
            <a:ext cx="7386637" cy="792163"/>
          </a:xfrm>
        </p:spPr>
        <p:txBody>
          <a:bodyPr/>
          <a:lstStyle/>
          <a:p>
            <a:pPr algn="ctr"/>
            <a:r>
              <a:rPr lang="en-NZ" sz="3600" dirty="0"/>
              <a:t>Drama: Current Analogy</a:t>
            </a:r>
          </a:p>
        </p:txBody>
      </p:sp>
      <p:sp>
        <p:nvSpPr>
          <p:cNvPr id="3788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838200"/>
            <a:ext cx="7632700" cy="51847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NZ" sz="3600" dirty="0">
                <a:effectLst/>
              </a:rPr>
              <a:t>Get three volunteers to each count the class</a:t>
            </a:r>
          </a:p>
          <a:p>
            <a:pPr>
              <a:lnSpc>
                <a:spcPct val="90000"/>
              </a:lnSpc>
            </a:pPr>
            <a:r>
              <a:rPr lang="en-NZ" sz="3600" dirty="0">
                <a:effectLst/>
              </a:rPr>
              <a:t>Oops! – ambiguity</a:t>
            </a:r>
          </a:p>
          <a:p>
            <a:pPr>
              <a:lnSpc>
                <a:spcPct val="90000"/>
              </a:lnSpc>
            </a:pPr>
            <a:r>
              <a:rPr lang="en-NZ" sz="3600" dirty="0">
                <a:effectLst/>
              </a:rPr>
              <a:t>No need to recount</a:t>
            </a:r>
          </a:p>
          <a:p>
            <a:pPr>
              <a:lnSpc>
                <a:spcPct val="90000"/>
              </a:lnSpc>
            </a:pPr>
            <a:r>
              <a:rPr lang="en-NZ" sz="3600" dirty="0">
                <a:effectLst/>
              </a:rPr>
              <a:t>Digits come in groups of 20 (normally) – called people</a:t>
            </a:r>
          </a:p>
          <a:p>
            <a:pPr>
              <a:lnSpc>
                <a:spcPct val="90000"/>
              </a:lnSpc>
            </a:pPr>
            <a:r>
              <a:rPr lang="en-NZ" sz="3600" dirty="0">
                <a:effectLst/>
              </a:rPr>
              <a:t>Electrons come in groups of about 6,250,000,000,000,000,000 called Coulombs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3630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-28575"/>
            <a:ext cx="6480175" cy="936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5400">
                <a:solidFill>
                  <a:srgbClr val="F3C00F"/>
                </a:solidFill>
              </a:rPr>
              <a:t>Simple Circuit</a:t>
            </a:r>
            <a:endParaRPr lang="en-AU" sz="5400">
              <a:solidFill>
                <a:srgbClr val="F3C00F"/>
              </a:solidFill>
            </a:endParaRPr>
          </a:p>
        </p:txBody>
      </p:sp>
      <p:sp>
        <p:nvSpPr>
          <p:cNvPr id="472089" name="Rectangle 25"/>
          <p:cNvSpPr>
            <a:spLocks noRot="1" noChangeArrowheads="1"/>
          </p:cNvSpPr>
          <p:nvPr/>
        </p:nvSpPr>
        <p:spPr bwMode="auto">
          <a:xfrm>
            <a:off x="1258888" y="981075"/>
            <a:ext cx="7705725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5400"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The energy given to a circuit by the power pack is ……………….. the energy used up by the light-bulb</a:t>
            </a:r>
            <a:endParaRPr lang="en-AU" sz="5400"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6701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-28575"/>
            <a:ext cx="6480175" cy="936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5400">
                <a:solidFill>
                  <a:srgbClr val="F3C00F"/>
                </a:solidFill>
              </a:rPr>
              <a:t>Simple Circuit</a:t>
            </a:r>
            <a:endParaRPr lang="en-AU" sz="5400">
              <a:solidFill>
                <a:srgbClr val="F3C00F"/>
              </a:solidFill>
            </a:endParaRPr>
          </a:p>
        </p:txBody>
      </p:sp>
      <p:sp>
        <p:nvSpPr>
          <p:cNvPr id="473091" name="Rectangle 3"/>
          <p:cNvSpPr>
            <a:spLocks noRot="1" noChangeArrowheads="1"/>
          </p:cNvSpPr>
          <p:nvPr/>
        </p:nvSpPr>
        <p:spPr bwMode="auto">
          <a:xfrm>
            <a:off x="1258888" y="981075"/>
            <a:ext cx="7705725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5400"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The energy given to a circuit by the power pack is </a:t>
            </a:r>
            <a:r>
              <a:rPr lang="en-NZ" sz="5400">
                <a:solidFill>
                  <a:srgbClr val="F3C00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the same as</a:t>
            </a:r>
            <a:r>
              <a:rPr lang="en-NZ" sz="5400"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 the energy used up by the light-bulb</a:t>
            </a:r>
            <a:endParaRPr lang="en-AU" sz="5400"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6606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-28575"/>
            <a:ext cx="6480175" cy="936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5400">
                <a:solidFill>
                  <a:srgbClr val="F3C00F"/>
                </a:solidFill>
              </a:rPr>
              <a:t>Simple Circuit</a:t>
            </a:r>
            <a:endParaRPr lang="en-AU" sz="5400">
              <a:solidFill>
                <a:srgbClr val="F3C00F"/>
              </a:solidFill>
            </a:endParaRPr>
          </a:p>
        </p:txBody>
      </p:sp>
      <p:sp>
        <p:nvSpPr>
          <p:cNvPr id="474115" name="Rectangle 3"/>
          <p:cNvSpPr>
            <a:spLocks noRot="1" noChangeArrowheads="1"/>
          </p:cNvSpPr>
          <p:nvPr/>
        </p:nvSpPr>
        <p:spPr bwMode="auto">
          <a:xfrm>
            <a:off x="1258888" y="981075"/>
            <a:ext cx="7705725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5400"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The energy given to a circuit by the power pack is </a:t>
            </a:r>
            <a:r>
              <a:rPr lang="en-NZ" sz="5400">
                <a:solidFill>
                  <a:srgbClr val="F3C00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equal to      </a:t>
            </a:r>
            <a:r>
              <a:rPr lang="en-NZ" sz="5400"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  the energy used up by the light-bulb</a:t>
            </a:r>
            <a:endParaRPr lang="en-AU" sz="5400"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95943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73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188913"/>
            <a:ext cx="6480175" cy="936625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Parallel Circuit</a:t>
            </a:r>
          </a:p>
          <a:p>
            <a:pPr>
              <a:lnSpc>
                <a:spcPct val="80000"/>
              </a:lnSpc>
            </a:pPr>
            <a:endParaRPr lang="en-AU" sz="5400" dirty="0"/>
          </a:p>
        </p:txBody>
      </p:sp>
      <p:grpSp>
        <p:nvGrpSpPr>
          <p:cNvPr id="4" name="Group 3"/>
          <p:cNvGrpSpPr/>
          <p:nvPr/>
        </p:nvGrpSpPr>
        <p:grpSpPr>
          <a:xfrm>
            <a:off x="1600200" y="762000"/>
            <a:ext cx="5688013" cy="4899025"/>
            <a:chOff x="1908175" y="1050925"/>
            <a:chExt cx="5688013" cy="4899025"/>
          </a:xfrm>
        </p:grpSpPr>
        <p:sp>
          <p:nvSpPr>
            <p:cNvPr id="457731" name="Line 3"/>
            <p:cNvSpPr>
              <a:spLocks noChangeShapeType="1"/>
            </p:cNvSpPr>
            <p:nvPr/>
          </p:nvSpPr>
          <p:spPr bwMode="auto">
            <a:xfrm>
              <a:off x="3059113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2" name="Line 4"/>
            <p:cNvSpPr>
              <a:spLocks noChangeShapeType="1"/>
            </p:cNvSpPr>
            <p:nvPr/>
          </p:nvSpPr>
          <p:spPr bwMode="auto">
            <a:xfrm>
              <a:off x="4211638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3" name="Line 5"/>
            <p:cNvSpPr>
              <a:spLocks noChangeShapeType="1"/>
            </p:cNvSpPr>
            <p:nvPr/>
          </p:nvSpPr>
          <p:spPr bwMode="auto">
            <a:xfrm>
              <a:off x="4356100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4" name="Line 6"/>
            <p:cNvSpPr>
              <a:spLocks noChangeShapeType="1"/>
            </p:cNvSpPr>
            <p:nvPr/>
          </p:nvSpPr>
          <p:spPr bwMode="auto">
            <a:xfrm>
              <a:off x="3203575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5" name="Line 7"/>
            <p:cNvSpPr>
              <a:spLocks noChangeShapeType="1"/>
            </p:cNvSpPr>
            <p:nvPr/>
          </p:nvSpPr>
          <p:spPr bwMode="auto">
            <a:xfrm>
              <a:off x="3203575" y="1411288"/>
              <a:ext cx="100806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6" name="Line 8"/>
            <p:cNvSpPr>
              <a:spLocks noChangeShapeType="1"/>
            </p:cNvSpPr>
            <p:nvPr/>
          </p:nvSpPr>
          <p:spPr bwMode="auto">
            <a:xfrm flipV="1">
              <a:off x="3490913" y="1050925"/>
              <a:ext cx="360362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7" name="Line 9"/>
            <p:cNvSpPr>
              <a:spLocks noChangeShapeType="1"/>
            </p:cNvSpPr>
            <p:nvPr/>
          </p:nvSpPr>
          <p:spPr bwMode="auto">
            <a:xfrm>
              <a:off x="4356100" y="1411288"/>
              <a:ext cx="324008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8" name="Line 10"/>
            <p:cNvSpPr>
              <a:spLocks noChangeShapeType="1"/>
            </p:cNvSpPr>
            <p:nvPr/>
          </p:nvSpPr>
          <p:spPr bwMode="auto">
            <a:xfrm>
              <a:off x="1908175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39" name="Line 11"/>
            <p:cNvSpPr>
              <a:spLocks noChangeShapeType="1"/>
            </p:cNvSpPr>
            <p:nvPr/>
          </p:nvSpPr>
          <p:spPr bwMode="auto">
            <a:xfrm>
              <a:off x="7596188" y="1411288"/>
              <a:ext cx="0" cy="40338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40" name="Line 12"/>
            <p:cNvSpPr>
              <a:spLocks noChangeShapeType="1"/>
            </p:cNvSpPr>
            <p:nvPr/>
          </p:nvSpPr>
          <p:spPr bwMode="auto">
            <a:xfrm>
              <a:off x="1908175" y="3284538"/>
              <a:ext cx="31686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41" name="Line 13"/>
            <p:cNvSpPr>
              <a:spLocks noChangeShapeType="1"/>
            </p:cNvSpPr>
            <p:nvPr/>
          </p:nvSpPr>
          <p:spPr bwMode="auto">
            <a:xfrm>
              <a:off x="6011863" y="3284538"/>
              <a:ext cx="15843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2" name="Group 14"/>
            <p:cNvGrpSpPr>
              <a:grpSpLocks/>
            </p:cNvGrpSpPr>
            <p:nvPr/>
          </p:nvGrpSpPr>
          <p:grpSpPr bwMode="auto">
            <a:xfrm>
              <a:off x="5075238" y="2852738"/>
              <a:ext cx="936625" cy="936625"/>
              <a:chOff x="3197" y="2159"/>
              <a:chExt cx="590" cy="590"/>
            </a:xfrm>
          </p:grpSpPr>
          <p:sp>
            <p:nvSpPr>
              <p:cNvPr id="457743" name="Oval 15"/>
              <p:cNvSpPr>
                <a:spLocks noChangeArrowheads="1"/>
              </p:cNvSpPr>
              <p:nvPr/>
            </p:nvSpPr>
            <p:spPr bwMode="auto">
              <a:xfrm>
                <a:off x="3197" y="2159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7744" name="Line 16"/>
              <p:cNvSpPr>
                <a:spLocks noChangeShapeType="1"/>
              </p:cNvSpPr>
              <p:nvPr/>
            </p:nvSpPr>
            <p:spPr bwMode="auto">
              <a:xfrm flipH="1"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7745" name="Line 17"/>
              <p:cNvSpPr>
                <a:spLocks noChangeShapeType="1"/>
              </p:cNvSpPr>
              <p:nvPr/>
            </p:nvSpPr>
            <p:spPr bwMode="auto">
              <a:xfrm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457746" name="Line 18"/>
            <p:cNvSpPr>
              <a:spLocks noChangeShapeType="1"/>
            </p:cNvSpPr>
            <p:nvPr/>
          </p:nvSpPr>
          <p:spPr bwMode="auto">
            <a:xfrm>
              <a:off x="1908175" y="5445125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57747" name="Line 19"/>
            <p:cNvSpPr>
              <a:spLocks noChangeShapeType="1"/>
            </p:cNvSpPr>
            <p:nvPr/>
          </p:nvSpPr>
          <p:spPr bwMode="auto">
            <a:xfrm>
              <a:off x="3995738" y="5445125"/>
              <a:ext cx="36004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3" name="Group 20"/>
            <p:cNvGrpSpPr>
              <a:grpSpLocks/>
            </p:cNvGrpSpPr>
            <p:nvPr/>
          </p:nvGrpSpPr>
          <p:grpSpPr bwMode="auto">
            <a:xfrm>
              <a:off x="3059113" y="5013325"/>
              <a:ext cx="936625" cy="936625"/>
              <a:chOff x="3197" y="2159"/>
              <a:chExt cx="590" cy="590"/>
            </a:xfrm>
          </p:grpSpPr>
          <p:sp>
            <p:nvSpPr>
              <p:cNvPr id="457749" name="Oval 21"/>
              <p:cNvSpPr>
                <a:spLocks noChangeArrowheads="1"/>
              </p:cNvSpPr>
              <p:nvPr/>
            </p:nvSpPr>
            <p:spPr bwMode="auto">
              <a:xfrm>
                <a:off x="3197" y="2159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7750" name="Line 22"/>
              <p:cNvSpPr>
                <a:spLocks noChangeShapeType="1"/>
              </p:cNvSpPr>
              <p:nvPr/>
            </p:nvSpPr>
            <p:spPr bwMode="auto">
              <a:xfrm flipH="1"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57751" name="Line 23"/>
              <p:cNvSpPr>
                <a:spLocks noChangeShapeType="1"/>
              </p:cNvSpPr>
              <p:nvPr/>
            </p:nvSpPr>
            <p:spPr bwMode="auto">
              <a:xfrm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457752" name="Line 24"/>
            <p:cNvSpPr>
              <a:spLocks noChangeShapeType="1"/>
            </p:cNvSpPr>
            <p:nvPr/>
          </p:nvSpPr>
          <p:spPr bwMode="auto">
            <a:xfrm flipV="1">
              <a:off x="1908175" y="1412875"/>
              <a:ext cx="0" cy="410368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0737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188913"/>
            <a:ext cx="6480175" cy="936625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Parallel Circuit</a:t>
            </a:r>
          </a:p>
          <a:p>
            <a:pPr>
              <a:lnSpc>
                <a:spcPct val="80000"/>
              </a:lnSpc>
            </a:pPr>
            <a:endParaRPr lang="en-AU" sz="5400" dirty="0"/>
          </a:p>
        </p:txBody>
      </p:sp>
      <p:sp>
        <p:nvSpPr>
          <p:cNvPr id="390147" name="Line 3"/>
          <p:cNvSpPr>
            <a:spLocks noChangeShapeType="1"/>
          </p:cNvSpPr>
          <p:nvPr/>
        </p:nvSpPr>
        <p:spPr bwMode="auto">
          <a:xfrm>
            <a:off x="2751138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48" name="Line 4"/>
          <p:cNvSpPr>
            <a:spLocks noChangeShapeType="1"/>
          </p:cNvSpPr>
          <p:nvPr/>
        </p:nvSpPr>
        <p:spPr bwMode="auto">
          <a:xfrm>
            <a:off x="3903663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49" name="Line 5"/>
          <p:cNvSpPr>
            <a:spLocks noChangeShapeType="1"/>
          </p:cNvSpPr>
          <p:nvPr/>
        </p:nvSpPr>
        <p:spPr bwMode="auto">
          <a:xfrm>
            <a:off x="4048125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0" name="Line 6"/>
          <p:cNvSpPr>
            <a:spLocks noChangeShapeType="1"/>
          </p:cNvSpPr>
          <p:nvPr/>
        </p:nvSpPr>
        <p:spPr bwMode="auto">
          <a:xfrm>
            <a:off x="2895600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1" name="Line 7"/>
          <p:cNvSpPr>
            <a:spLocks noChangeShapeType="1"/>
          </p:cNvSpPr>
          <p:nvPr/>
        </p:nvSpPr>
        <p:spPr bwMode="auto">
          <a:xfrm>
            <a:off x="2895600" y="1122363"/>
            <a:ext cx="1008063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2" name="Line 8"/>
          <p:cNvSpPr>
            <a:spLocks noChangeShapeType="1"/>
          </p:cNvSpPr>
          <p:nvPr/>
        </p:nvSpPr>
        <p:spPr bwMode="auto">
          <a:xfrm flipV="1">
            <a:off x="3182938" y="762000"/>
            <a:ext cx="360362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3" name="Line 9"/>
          <p:cNvSpPr>
            <a:spLocks noChangeShapeType="1"/>
          </p:cNvSpPr>
          <p:nvPr/>
        </p:nvSpPr>
        <p:spPr bwMode="auto">
          <a:xfrm>
            <a:off x="4048125" y="1122363"/>
            <a:ext cx="324008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4" name="Line 10"/>
          <p:cNvSpPr>
            <a:spLocks noChangeShapeType="1"/>
          </p:cNvSpPr>
          <p:nvPr/>
        </p:nvSpPr>
        <p:spPr bwMode="auto">
          <a:xfrm>
            <a:off x="1600200" y="1122363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5" name="Line 11"/>
          <p:cNvSpPr>
            <a:spLocks noChangeShapeType="1"/>
          </p:cNvSpPr>
          <p:nvPr/>
        </p:nvSpPr>
        <p:spPr bwMode="auto">
          <a:xfrm>
            <a:off x="7288213" y="1122363"/>
            <a:ext cx="0" cy="40338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6" name="Line 12"/>
          <p:cNvSpPr>
            <a:spLocks noChangeShapeType="1"/>
          </p:cNvSpPr>
          <p:nvPr/>
        </p:nvSpPr>
        <p:spPr bwMode="auto">
          <a:xfrm>
            <a:off x="1600200" y="2995613"/>
            <a:ext cx="31686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57" name="Line 13"/>
          <p:cNvSpPr>
            <a:spLocks noChangeShapeType="1"/>
          </p:cNvSpPr>
          <p:nvPr/>
        </p:nvSpPr>
        <p:spPr bwMode="auto">
          <a:xfrm>
            <a:off x="5703888" y="2995613"/>
            <a:ext cx="1584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767263" y="2563813"/>
            <a:ext cx="936625" cy="936625"/>
            <a:chOff x="3197" y="2159"/>
            <a:chExt cx="590" cy="590"/>
          </a:xfrm>
        </p:grpSpPr>
        <p:sp>
          <p:nvSpPr>
            <p:cNvPr id="390159" name="Oval 15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0160" name="Line 16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0161" name="Line 17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390162" name="Line 18"/>
          <p:cNvSpPr>
            <a:spLocks noChangeShapeType="1"/>
          </p:cNvSpPr>
          <p:nvPr/>
        </p:nvSpPr>
        <p:spPr bwMode="auto">
          <a:xfrm>
            <a:off x="1600200" y="515620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63" name="Line 19"/>
          <p:cNvSpPr>
            <a:spLocks noChangeShapeType="1"/>
          </p:cNvSpPr>
          <p:nvPr/>
        </p:nvSpPr>
        <p:spPr bwMode="auto">
          <a:xfrm>
            <a:off x="3687763" y="5156200"/>
            <a:ext cx="36004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2751138" y="4724400"/>
            <a:ext cx="936625" cy="936625"/>
            <a:chOff x="3197" y="2159"/>
            <a:chExt cx="590" cy="590"/>
          </a:xfrm>
        </p:grpSpPr>
        <p:sp>
          <p:nvSpPr>
            <p:cNvPr id="390165" name="Oval 21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0166" name="Line 22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0167" name="Line 23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390168" name="Line 24"/>
          <p:cNvSpPr>
            <a:spLocks noChangeShapeType="1"/>
          </p:cNvSpPr>
          <p:nvPr/>
        </p:nvSpPr>
        <p:spPr bwMode="auto">
          <a:xfrm flipV="1">
            <a:off x="1600200" y="1123950"/>
            <a:ext cx="0" cy="41036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4840288" y="1411288"/>
            <a:ext cx="936625" cy="936625"/>
            <a:chOff x="2018" y="1344"/>
            <a:chExt cx="590" cy="590"/>
          </a:xfrm>
        </p:grpSpPr>
        <p:sp>
          <p:nvSpPr>
            <p:cNvPr id="390170" name="Oval 26"/>
            <p:cNvSpPr>
              <a:spLocks noChangeArrowheads="1"/>
            </p:cNvSpPr>
            <p:nvPr/>
          </p:nvSpPr>
          <p:spPr bwMode="auto">
            <a:xfrm>
              <a:off x="2018" y="1344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0171" name="Text Box 27"/>
            <p:cNvSpPr txBox="1">
              <a:spLocks noChangeArrowheads="1"/>
            </p:cNvSpPr>
            <p:nvPr/>
          </p:nvSpPr>
          <p:spPr bwMode="auto">
            <a:xfrm>
              <a:off x="2109" y="1344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grpSp>
        <p:nvGrpSpPr>
          <p:cNvPr id="5" name="Group 28"/>
          <p:cNvGrpSpPr>
            <a:grpSpLocks/>
          </p:cNvGrpSpPr>
          <p:nvPr/>
        </p:nvGrpSpPr>
        <p:grpSpPr bwMode="auto">
          <a:xfrm>
            <a:off x="2679700" y="3500438"/>
            <a:ext cx="936625" cy="936625"/>
            <a:chOff x="2018" y="1344"/>
            <a:chExt cx="590" cy="590"/>
          </a:xfrm>
        </p:grpSpPr>
        <p:sp>
          <p:nvSpPr>
            <p:cNvPr id="390173" name="Oval 29"/>
            <p:cNvSpPr>
              <a:spLocks noChangeArrowheads="1"/>
            </p:cNvSpPr>
            <p:nvPr/>
          </p:nvSpPr>
          <p:spPr bwMode="auto">
            <a:xfrm>
              <a:off x="2018" y="1344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0174" name="Text Box 30"/>
            <p:cNvSpPr txBox="1">
              <a:spLocks noChangeArrowheads="1"/>
            </p:cNvSpPr>
            <p:nvPr/>
          </p:nvSpPr>
          <p:spPr bwMode="auto">
            <a:xfrm>
              <a:off x="2109" y="1344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sp>
        <p:nvSpPr>
          <p:cNvPr id="390175" name="Oval 31"/>
          <p:cNvSpPr>
            <a:spLocks noChangeArrowheads="1"/>
          </p:cNvSpPr>
          <p:nvPr/>
        </p:nvSpPr>
        <p:spPr bwMode="auto">
          <a:xfrm>
            <a:off x="2824163" y="1771650"/>
            <a:ext cx="935037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76" name="Text Box 32"/>
          <p:cNvSpPr txBox="1">
            <a:spLocks noChangeArrowheads="1"/>
          </p:cNvSpPr>
          <p:nvPr/>
        </p:nvSpPr>
        <p:spPr bwMode="auto">
          <a:xfrm>
            <a:off x="2968625" y="1771650"/>
            <a:ext cx="646113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5400"/>
              <a:t>V</a:t>
            </a:r>
            <a:endParaRPr lang="en-AU" sz="5400" baseline="-25000"/>
          </a:p>
        </p:txBody>
      </p:sp>
      <p:sp>
        <p:nvSpPr>
          <p:cNvPr id="390177" name="Line 33"/>
          <p:cNvSpPr>
            <a:spLocks noChangeShapeType="1"/>
          </p:cNvSpPr>
          <p:nvPr/>
        </p:nvSpPr>
        <p:spPr bwMode="auto">
          <a:xfrm>
            <a:off x="2319338" y="1123950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0183" name="Line 39"/>
          <p:cNvSpPr>
            <a:spLocks noChangeShapeType="1"/>
          </p:cNvSpPr>
          <p:nvPr/>
        </p:nvSpPr>
        <p:spPr bwMode="auto">
          <a:xfrm>
            <a:off x="2319338" y="2276475"/>
            <a:ext cx="5048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4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Line 33"/>
          <p:cNvSpPr>
            <a:spLocks noChangeShapeType="1"/>
          </p:cNvSpPr>
          <p:nvPr/>
        </p:nvSpPr>
        <p:spPr bwMode="auto">
          <a:xfrm>
            <a:off x="4191000" y="11334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" name="Line 33"/>
          <p:cNvSpPr>
            <a:spLocks noChangeShapeType="1"/>
          </p:cNvSpPr>
          <p:nvPr/>
        </p:nvSpPr>
        <p:spPr bwMode="auto">
          <a:xfrm>
            <a:off x="6172200" y="18192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9" name="Line 33"/>
          <p:cNvSpPr>
            <a:spLocks noChangeShapeType="1"/>
          </p:cNvSpPr>
          <p:nvPr/>
        </p:nvSpPr>
        <p:spPr bwMode="auto">
          <a:xfrm>
            <a:off x="4419600" y="18192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0" name="Line 33"/>
          <p:cNvSpPr>
            <a:spLocks noChangeShapeType="1"/>
          </p:cNvSpPr>
          <p:nvPr/>
        </p:nvSpPr>
        <p:spPr bwMode="auto">
          <a:xfrm>
            <a:off x="2286000" y="3962400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1" name="Line 33"/>
          <p:cNvSpPr>
            <a:spLocks noChangeShapeType="1"/>
          </p:cNvSpPr>
          <p:nvPr/>
        </p:nvSpPr>
        <p:spPr bwMode="auto">
          <a:xfrm>
            <a:off x="4114800" y="39528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2" name="Line 39"/>
          <p:cNvSpPr>
            <a:spLocks noChangeShapeType="1"/>
          </p:cNvSpPr>
          <p:nvPr/>
        </p:nvSpPr>
        <p:spPr bwMode="auto">
          <a:xfrm>
            <a:off x="3686175" y="2286000"/>
            <a:ext cx="5048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3" name="Line 39"/>
          <p:cNvSpPr>
            <a:spLocks noChangeShapeType="1"/>
          </p:cNvSpPr>
          <p:nvPr/>
        </p:nvSpPr>
        <p:spPr bwMode="auto">
          <a:xfrm flipV="1">
            <a:off x="4419600" y="1828800"/>
            <a:ext cx="392113" cy="9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5" name="Line 39"/>
          <p:cNvSpPr>
            <a:spLocks noChangeShapeType="1"/>
          </p:cNvSpPr>
          <p:nvPr/>
        </p:nvSpPr>
        <p:spPr bwMode="auto">
          <a:xfrm>
            <a:off x="5776913" y="1819275"/>
            <a:ext cx="395287" cy="9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6" name="Line 39"/>
          <p:cNvSpPr>
            <a:spLocks noChangeShapeType="1"/>
          </p:cNvSpPr>
          <p:nvPr/>
        </p:nvSpPr>
        <p:spPr bwMode="auto">
          <a:xfrm>
            <a:off x="3609975" y="3962400"/>
            <a:ext cx="5048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7" name="Line 39"/>
          <p:cNvSpPr>
            <a:spLocks noChangeShapeType="1"/>
          </p:cNvSpPr>
          <p:nvPr/>
        </p:nvSpPr>
        <p:spPr bwMode="auto">
          <a:xfrm>
            <a:off x="2286001" y="3962400"/>
            <a:ext cx="3937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242154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6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188913"/>
            <a:ext cx="6480175" cy="936625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Parallel Circuit</a:t>
            </a:r>
          </a:p>
          <a:p>
            <a:pPr>
              <a:lnSpc>
                <a:spcPct val="80000"/>
              </a:lnSpc>
            </a:pPr>
            <a:endParaRPr lang="en-AU" sz="5400" dirty="0"/>
          </a:p>
        </p:txBody>
      </p:sp>
      <p:sp>
        <p:nvSpPr>
          <p:cNvPr id="477187" name="Line 3"/>
          <p:cNvSpPr>
            <a:spLocks noChangeShapeType="1"/>
          </p:cNvSpPr>
          <p:nvPr/>
        </p:nvSpPr>
        <p:spPr bwMode="auto">
          <a:xfrm>
            <a:off x="2751138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88" name="Line 4"/>
          <p:cNvSpPr>
            <a:spLocks noChangeShapeType="1"/>
          </p:cNvSpPr>
          <p:nvPr/>
        </p:nvSpPr>
        <p:spPr bwMode="auto">
          <a:xfrm>
            <a:off x="3903663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89" name="Line 5"/>
          <p:cNvSpPr>
            <a:spLocks noChangeShapeType="1"/>
          </p:cNvSpPr>
          <p:nvPr/>
        </p:nvSpPr>
        <p:spPr bwMode="auto">
          <a:xfrm>
            <a:off x="4048125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0" name="Line 6"/>
          <p:cNvSpPr>
            <a:spLocks noChangeShapeType="1"/>
          </p:cNvSpPr>
          <p:nvPr/>
        </p:nvSpPr>
        <p:spPr bwMode="auto">
          <a:xfrm>
            <a:off x="2895600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1" name="Line 7"/>
          <p:cNvSpPr>
            <a:spLocks noChangeShapeType="1"/>
          </p:cNvSpPr>
          <p:nvPr/>
        </p:nvSpPr>
        <p:spPr bwMode="auto">
          <a:xfrm>
            <a:off x="2895600" y="1122363"/>
            <a:ext cx="1008063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2" name="Line 8"/>
          <p:cNvSpPr>
            <a:spLocks noChangeShapeType="1"/>
          </p:cNvSpPr>
          <p:nvPr/>
        </p:nvSpPr>
        <p:spPr bwMode="auto">
          <a:xfrm flipV="1">
            <a:off x="3182938" y="762000"/>
            <a:ext cx="360362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3" name="Line 9"/>
          <p:cNvSpPr>
            <a:spLocks noChangeShapeType="1"/>
          </p:cNvSpPr>
          <p:nvPr/>
        </p:nvSpPr>
        <p:spPr bwMode="auto">
          <a:xfrm>
            <a:off x="4048125" y="1122363"/>
            <a:ext cx="324008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4" name="Line 10"/>
          <p:cNvSpPr>
            <a:spLocks noChangeShapeType="1"/>
          </p:cNvSpPr>
          <p:nvPr/>
        </p:nvSpPr>
        <p:spPr bwMode="auto">
          <a:xfrm>
            <a:off x="1600200" y="1122363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5" name="Line 11"/>
          <p:cNvSpPr>
            <a:spLocks noChangeShapeType="1"/>
          </p:cNvSpPr>
          <p:nvPr/>
        </p:nvSpPr>
        <p:spPr bwMode="auto">
          <a:xfrm>
            <a:off x="7288213" y="1122363"/>
            <a:ext cx="0" cy="40338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6" name="Line 12"/>
          <p:cNvSpPr>
            <a:spLocks noChangeShapeType="1"/>
          </p:cNvSpPr>
          <p:nvPr/>
        </p:nvSpPr>
        <p:spPr bwMode="auto">
          <a:xfrm>
            <a:off x="1600200" y="2995613"/>
            <a:ext cx="31686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197" name="Line 13"/>
          <p:cNvSpPr>
            <a:spLocks noChangeShapeType="1"/>
          </p:cNvSpPr>
          <p:nvPr/>
        </p:nvSpPr>
        <p:spPr bwMode="auto">
          <a:xfrm>
            <a:off x="5703888" y="2995613"/>
            <a:ext cx="1584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767263" y="2563813"/>
            <a:ext cx="936625" cy="936625"/>
            <a:chOff x="3197" y="2159"/>
            <a:chExt cx="590" cy="590"/>
          </a:xfrm>
        </p:grpSpPr>
        <p:sp>
          <p:nvSpPr>
            <p:cNvPr id="477199" name="Oval 15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7200" name="Line 16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7201" name="Line 17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77202" name="Line 18"/>
          <p:cNvSpPr>
            <a:spLocks noChangeShapeType="1"/>
          </p:cNvSpPr>
          <p:nvPr/>
        </p:nvSpPr>
        <p:spPr bwMode="auto">
          <a:xfrm>
            <a:off x="1600200" y="515620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203" name="Line 19"/>
          <p:cNvSpPr>
            <a:spLocks noChangeShapeType="1"/>
          </p:cNvSpPr>
          <p:nvPr/>
        </p:nvSpPr>
        <p:spPr bwMode="auto">
          <a:xfrm>
            <a:off x="3687763" y="5156200"/>
            <a:ext cx="36004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2751138" y="4724400"/>
            <a:ext cx="936625" cy="936625"/>
            <a:chOff x="3197" y="2159"/>
            <a:chExt cx="590" cy="590"/>
          </a:xfrm>
        </p:grpSpPr>
        <p:sp>
          <p:nvSpPr>
            <p:cNvPr id="477205" name="Oval 21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7206" name="Line 22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7207" name="Line 23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77208" name="Line 24"/>
          <p:cNvSpPr>
            <a:spLocks noChangeShapeType="1"/>
          </p:cNvSpPr>
          <p:nvPr/>
        </p:nvSpPr>
        <p:spPr bwMode="auto">
          <a:xfrm flipV="1">
            <a:off x="1600200" y="1123950"/>
            <a:ext cx="0" cy="41036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215" name="Oval 31"/>
          <p:cNvSpPr>
            <a:spLocks noChangeArrowheads="1"/>
          </p:cNvSpPr>
          <p:nvPr/>
        </p:nvSpPr>
        <p:spPr bwMode="auto">
          <a:xfrm>
            <a:off x="2824163" y="1771650"/>
            <a:ext cx="935037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7216" name="Text Box 32"/>
          <p:cNvSpPr txBox="1">
            <a:spLocks noChangeArrowheads="1"/>
          </p:cNvSpPr>
          <p:nvPr/>
        </p:nvSpPr>
        <p:spPr bwMode="auto">
          <a:xfrm>
            <a:off x="2968625" y="1771650"/>
            <a:ext cx="646113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5400"/>
              <a:t>V</a:t>
            </a:r>
            <a:endParaRPr lang="en-AU" sz="5400" baseline="-25000"/>
          </a:p>
        </p:txBody>
      </p:sp>
      <p:pic>
        <p:nvPicPr>
          <p:cNvPr id="3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Line 33"/>
          <p:cNvSpPr>
            <a:spLocks noChangeShapeType="1"/>
          </p:cNvSpPr>
          <p:nvPr/>
        </p:nvSpPr>
        <p:spPr bwMode="auto">
          <a:xfrm>
            <a:off x="2319338" y="1123950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>
            <a:off x="4191000" y="11334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5" name="Line 39"/>
          <p:cNvSpPr>
            <a:spLocks noChangeShapeType="1"/>
          </p:cNvSpPr>
          <p:nvPr/>
        </p:nvSpPr>
        <p:spPr bwMode="auto">
          <a:xfrm>
            <a:off x="3759200" y="2286000"/>
            <a:ext cx="4318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6" name="Line 39"/>
          <p:cNvSpPr>
            <a:spLocks noChangeShapeType="1"/>
          </p:cNvSpPr>
          <p:nvPr/>
        </p:nvSpPr>
        <p:spPr bwMode="auto">
          <a:xfrm>
            <a:off x="2319338" y="2276475"/>
            <a:ext cx="5048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673092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188913"/>
            <a:ext cx="6480175" cy="936625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Parallel Circuit</a:t>
            </a:r>
          </a:p>
          <a:p>
            <a:pPr>
              <a:lnSpc>
                <a:spcPct val="80000"/>
              </a:lnSpc>
            </a:pPr>
            <a:endParaRPr lang="en-AU" sz="5400" dirty="0"/>
          </a:p>
        </p:txBody>
      </p:sp>
      <p:sp>
        <p:nvSpPr>
          <p:cNvPr id="478211" name="Line 3"/>
          <p:cNvSpPr>
            <a:spLocks noChangeShapeType="1"/>
          </p:cNvSpPr>
          <p:nvPr/>
        </p:nvSpPr>
        <p:spPr bwMode="auto">
          <a:xfrm>
            <a:off x="2751138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2" name="Line 4"/>
          <p:cNvSpPr>
            <a:spLocks noChangeShapeType="1"/>
          </p:cNvSpPr>
          <p:nvPr/>
        </p:nvSpPr>
        <p:spPr bwMode="auto">
          <a:xfrm>
            <a:off x="3903663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3" name="Line 5"/>
          <p:cNvSpPr>
            <a:spLocks noChangeShapeType="1"/>
          </p:cNvSpPr>
          <p:nvPr/>
        </p:nvSpPr>
        <p:spPr bwMode="auto">
          <a:xfrm>
            <a:off x="4048125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4" name="Line 6"/>
          <p:cNvSpPr>
            <a:spLocks noChangeShapeType="1"/>
          </p:cNvSpPr>
          <p:nvPr/>
        </p:nvSpPr>
        <p:spPr bwMode="auto">
          <a:xfrm>
            <a:off x="2895600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5" name="Line 7"/>
          <p:cNvSpPr>
            <a:spLocks noChangeShapeType="1"/>
          </p:cNvSpPr>
          <p:nvPr/>
        </p:nvSpPr>
        <p:spPr bwMode="auto">
          <a:xfrm>
            <a:off x="2895600" y="1122363"/>
            <a:ext cx="1008063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6" name="Line 8"/>
          <p:cNvSpPr>
            <a:spLocks noChangeShapeType="1"/>
          </p:cNvSpPr>
          <p:nvPr/>
        </p:nvSpPr>
        <p:spPr bwMode="auto">
          <a:xfrm flipV="1">
            <a:off x="3182938" y="762000"/>
            <a:ext cx="360362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7" name="Line 9"/>
          <p:cNvSpPr>
            <a:spLocks noChangeShapeType="1"/>
          </p:cNvSpPr>
          <p:nvPr/>
        </p:nvSpPr>
        <p:spPr bwMode="auto">
          <a:xfrm>
            <a:off x="4048125" y="1122363"/>
            <a:ext cx="324008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8" name="Line 10"/>
          <p:cNvSpPr>
            <a:spLocks noChangeShapeType="1"/>
          </p:cNvSpPr>
          <p:nvPr/>
        </p:nvSpPr>
        <p:spPr bwMode="auto">
          <a:xfrm>
            <a:off x="1600200" y="1122363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19" name="Line 11"/>
          <p:cNvSpPr>
            <a:spLocks noChangeShapeType="1"/>
          </p:cNvSpPr>
          <p:nvPr/>
        </p:nvSpPr>
        <p:spPr bwMode="auto">
          <a:xfrm>
            <a:off x="7288213" y="1122363"/>
            <a:ext cx="0" cy="40338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20" name="Line 12"/>
          <p:cNvSpPr>
            <a:spLocks noChangeShapeType="1"/>
          </p:cNvSpPr>
          <p:nvPr/>
        </p:nvSpPr>
        <p:spPr bwMode="auto">
          <a:xfrm>
            <a:off x="1600200" y="2995613"/>
            <a:ext cx="31686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21" name="Line 13"/>
          <p:cNvSpPr>
            <a:spLocks noChangeShapeType="1"/>
          </p:cNvSpPr>
          <p:nvPr/>
        </p:nvSpPr>
        <p:spPr bwMode="auto">
          <a:xfrm>
            <a:off x="5703888" y="2995613"/>
            <a:ext cx="1584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767263" y="2563813"/>
            <a:ext cx="936625" cy="936625"/>
            <a:chOff x="3197" y="2159"/>
            <a:chExt cx="590" cy="590"/>
          </a:xfrm>
        </p:grpSpPr>
        <p:sp>
          <p:nvSpPr>
            <p:cNvPr id="478223" name="Oval 15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8224" name="Line 16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8225" name="Line 17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78226" name="Line 18"/>
          <p:cNvSpPr>
            <a:spLocks noChangeShapeType="1"/>
          </p:cNvSpPr>
          <p:nvPr/>
        </p:nvSpPr>
        <p:spPr bwMode="auto">
          <a:xfrm>
            <a:off x="1600200" y="515620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8227" name="Line 19"/>
          <p:cNvSpPr>
            <a:spLocks noChangeShapeType="1"/>
          </p:cNvSpPr>
          <p:nvPr/>
        </p:nvSpPr>
        <p:spPr bwMode="auto">
          <a:xfrm>
            <a:off x="3687763" y="5156200"/>
            <a:ext cx="36004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2751138" y="4724400"/>
            <a:ext cx="936625" cy="936625"/>
            <a:chOff x="3197" y="2159"/>
            <a:chExt cx="590" cy="590"/>
          </a:xfrm>
        </p:grpSpPr>
        <p:sp>
          <p:nvSpPr>
            <p:cNvPr id="478229" name="Oval 21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8230" name="Line 22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8231" name="Line 23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78232" name="Line 24"/>
          <p:cNvSpPr>
            <a:spLocks noChangeShapeType="1"/>
          </p:cNvSpPr>
          <p:nvPr/>
        </p:nvSpPr>
        <p:spPr bwMode="auto">
          <a:xfrm flipV="1">
            <a:off x="1600200" y="1123950"/>
            <a:ext cx="0" cy="41036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4840288" y="1411288"/>
            <a:ext cx="936625" cy="936625"/>
            <a:chOff x="2018" y="1344"/>
            <a:chExt cx="590" cy="590"/>
          </a:xfrm>
        </p:grpSpPr>
        <p:sp>
          <p:nvSpPr>
            <p:cNvPr id="478234" name="Oval 26"/>
            <p:cNvSpPr>
              <a:spLocks noChangeArrowheads="1"/>
            </p:cNvSpPr>
            <p:nvPr/>
          </p:nvSpPr>
          <p:spPr bwMode="auto">
            <a:xfrm>
              <a:off x="2018" y="1344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8235" name="Text Box 27"/>
            <p:cNvSpPr txBox="1">
              <a:spLocks noChangeArrowheads="1"/>
            </p:cNvSpPr>
            <p:nvPr/>
          </p:nvSpPr>
          <p:spPr bwMode="auto">
            <a:xfrm>
              <a:off x="2109" y="1344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pic>
        <p:nvPicPr>
          <p:cNvPr id="33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Line 33"/>
          <p:cNvSpPr>
            <a:spLocks noChangeShapeType="1"/>
          </p:cNvSpPr>
          <p:nvPr/>
        </p:nvSpPr>
        <p:spPr bwMode="auto">
          <a:xfrm>
            <a:off x="4419600" y="18192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>
            <a:off x="6172200" y="18192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6" name="Line 39"/>
          <p:cNvSpPr>
            <a:spLocks noChangeShapeType="1"/>
          </p:cNvSpPr>
          <p:nvPr/>
        </p:nvSpPr>
        <p:spPr bwMode="auto">
          <a:xfrm>
            <a:off x="4419600" y="1828800"/>
            <a:ext cx="381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7" name="Line 39"/>
          <p:cNvSpPr>
            <a:spLocks noChangeShapeType="1"/>
          </p:cNvSpPr>
          <p:nvPr/>
        </p:nvSpPr>
        <p:spPr bwMode="auto">
          <a:xfrm>
            <a:off x="5776913" y="1828800"/>
            <a:ext cx="395287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723854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188913"/>
            <a:ext cx="6480175" cy="9366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NZ" sz="5400"/>
              <a:t>Parallel Circuit</a:t>
            </a:r>
          </a:p>
          <a:p>
            <a:pPr>
              <a:lnSpc>
                <a:spcPct val="80000"/>
              </a:lnSpc>
            </a:pPr>
            <a:endParaRPr lang="en-AU" sz="5400"/>
          </a:p>
        </p:txBody>
      </p:sp>
      <p:sp>
        <p:nvSpPr>
          <p:cNvPr id="479235" name="Line 3"/>
          <p:cNvSpPr>
            <a:spLocks noChangeShapeType="1"/>
          </p:cNvSpPr>
          <p:nvPr/>
        </p:nvSpPr>
        <p:spPr bwMode="auto">
          <a:xfrm>
            <a:off x="2751138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36" name="Line 4"/>
          <p:cNvSpPr>
            <a:spLocks noChangeShapeType="1"/>
          </p:cNvSpPr>
          <p:nvPr/>
        </p:nvSpPr>
        <p:spPr bwMode="auto">
          <a:xfrm>
            <a:off x="3903663" y="7620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37" name="Line 5"/>
          <p:cNvSpPr>
            <a:spLocks noChangeShapeType="1"/>
          </p:cNvSpPr>
          <p:nvPr/>
        </p:nvSpPr>
        <p:spPr bwMode="auto">
          <a:xfrm>
            <a:off x="4048125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38" name="Line 6"/>
          <p:cNvSpPr>
            <a:spLocks noChangeShapeType="1"/>
          </p:cNvSpPr>
          <p:nvPr/>
        </p:nvSpPr>
        <p:spPr bwMode="auto">
          <a:xfrm>
            <a:off x="2895600" y="977900"/>
            <a:ext cx="0" cy="3603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39" name="Line 7"/>
          <p:cNvSpPr>
            <a:spLocks noChangeShapeType="1"/>
          </p:cNvSpPr>
          <p:nvPr/>
        </p:nvSpPr>
        <p:spPr bwMode="auto">
          <a:xfrm>
            <a:off x="2895600" y="1122363"/>
            <a:ext cx="1008063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40" name="Line 8"/>
          <p:cNvSpPr>
            <a:spLocks noChangeShapeType="1"/>
          </p:cNvSpPr>
          <p:nvPr/>
        </p:nvSpPr>
        <p:spPr bwMode="auto">
          <a:xfrm flipV="1">
            <a:off x="3182938" y="762000"/>
            <a:ext cx="360362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41" name="Line 9"/>
          <p:cNvSpPr>
            <a:spLocks noChangeShapeType="1"/>
          </p:cNvSpPr>
          <p:nvPr/>
        </p:nvSpPr>
        <p:spPr bwMode="auto">
          <a:xfrm>
            <a:off x="4048125" y="1122363"/>
            <a:ext cx="324008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42" name="Line 10"/>
          <p:cNvSpPr>
            <a:spLocks noChangeShapeType="1"/>
          </p:cNvSpPr>
          <p:nvPr/>
        </p:nvSpPr>
        <p:spPr bwMode="auto">
          <a:xfrm>
            <a:off x="1600200" y="1122363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43" name="Line 11"/>
          <p:cNvSpPr>
            <a:spLocks noChangeShapeType="1"/>
          </p:cNvSpPr>
          <p:nvPr/>
        </p:nvSpPr>
        <p:spPr bwMode="auto">
          <a:xfrm>
            <a:off x="7288213" y="1122363"/>
            <a:ext cx="0" cy="40338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44" name="Line 12"/>
          <p:cNvSpPr>
            <a:spLocks noChangeShapeType="1"/>
          </p:cNvSpPr>
          <p:nvPr/>
        </p:nvSpPr>
        <p:spPr bwMode="auto">
          <a:xfrm>
            <a:off x="1600200" y="2995613"/>
            <a:ext cx="31686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45" name="Line 13"/>
          <p:cNvSpPr>
            <a:spLocks noChangeShapeType="1"/>
          </p:cNvSpPr>
          <p:nvPr/>
        </p:nvSpPr>
        <p:spPr bwMode="auto">
          <a:xfrm>
            <a:off x="5703888" y="2995613"/>
            <a:ext cx="15843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767263" y="2563813"/>
            <a:ext cx="936625" cy="936625"/>
            <a:chOff x="3197" y="2159"/>
            <a:chExt cx="590" cy="590"/>
          </a:xfrm>
        </p:grpSpPr>
        <p:sp>
          <p:nvSpPr>
            <p:cNvPr id="479247" name="Oval 15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9248" name="Line 16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9249" name="Line 17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79250" name="Line 18"/>
          <p:cNvSpPr>
            <a:spLocks noChangeShapeType="1"/>
          </p:cNvSpPr>
          <p:nvPr/>
        </p:nvSpPr>
        <p:spPr bwMode="auto">
          <a:xfrm>
            <a:off x="1600200" y="515620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9251" name="Line 19"/>
          <p:cNvSpPr>
            <a:spLocks noChangeShapeType="1"/>
          </p:cNvSpPr>
          <p:nvPr/>
        </p:nvSpPr>
        <p:spPr bwMode="auto">
          <a:xfrm>
            <a:off x="3687763" y="5156200"/>
            <a:ext cx="36004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2751138" y="4724400"/>
            <a:ext cx="936625" cy="936625"/>
            <a:chOff x="3197" y="2159"/>
            <a:chExt cx="590" cy="590"/>
          </a:xfrm>
        </p:grpSpPr>
        <p:sp>
          <p:nvSpPr>
            <p:cNvPr id="479253" name="Oval 21"/>
            <p:cNvSpPr>
              <a:spLocks noChangeArrowheads="1"/>
            </p:cNvSpPr>
            <p:nvPr/>
          </p:nvSpPr>
          <p:spPr bwMode="auto">
            <a:xfrm>
              <a:off x="3197" y="215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9254" name="Line 22"/>
            <p:cNvSpPr>
              <a:spLocks noChangeShapeType="1"/>
            </p:cNvSpPr>
            <p:nvPr/>
          </p:nvSpPr>
          <p:spPr bwMode="auto">
            <a:xfrm flipH="1"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9255" name="Line 23"/>
            <p:cNvSpPr>
              <a:spLocks noChangeShapeType="1"/>
            </p:cNvSpPr>
            <p:nvPr/>
          </p:nvSpPr>
          <p:spPr bwMode="auto">
            <a:xfrm>
              <a:off x="3288" y="2250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479256" name="Line 24"/>
          <p:cNvSpPr>
            <a:spLocks noChangeShapeType="1"/>
          </p:cNvSpPr>
          <p:nvPr/>
        </p:nvSpPr>
        <p:spPr bwMode="auto">
          <a:xfrm flipV="1">
            <a:off x="1600200" y="1123950"/>
            <a:ext cx="0" cy="41036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2679700" y="3500438"/>
            <a:ext cx="936625" cy="936625"/>
            <a:chOff x="2018" y="1344"/>
            <a:chExt cx="590" cy="590"/>
          </a:xfrm>
        </p:grpSpPr>
        <p:sp>
          <p:nvSpPr>
            <p:cNvPr id="479261" name="Oval 29"/>
            <p:cNvSpPr>
              <a:spLocks noChangeArrowheads="1"/>
            </p:cNvSpPr>
            <p:nvPr/>
          </p:nvSpPr>
          <p:spPr bwMode="auto">
            <a:xfrm>
              <a:off x="2018" y="1344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79262" name="Text Box 30"/>
            <p:cNvSpPr txBox="1">
              <a:spLocks noChangeArrowheads="1"/>
            </p:cNvSpPr>
            <p:nvPr/>
          </p:nvSpPr>
          <p:spPr bwMode="auto">
            <a:xfrm>
              <a:off x="2109" y="1344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pic>
        <p:nvPicPr>
          <p:cNvPr id="33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Line 33"/>
          <p:cNvSpPr>
            <a:spLocks noChangeShapeType="1"/>
          </p:cNvSpPr>
          <p:nvPr/>
        </p:nvSpPr>
        <p:spPr bwMode="auto">
          <a:xfrm>
            <a:off x="4114800" y="40290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>
            <a:off x="2286000" y="4029075"/>
            <a:ext cx="0" cy="1152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6" name="Line 39"/>
          <p:cNvSpPr>
            <a:spLocks noChangeShapeType="1"/>
          </p:cNvSpPr>
          <p:nvPr/>
        </p:nvSpPr>
        <p:spPr bwMode="auto">
          <a:xfrm flipV="1">
            <a:off x="2319339" y="4029075"/>
            <a:ext cx="360362" cy="95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7" name="Line 39"/>
          <p:cNvSpPr>
            <a:spLocks noChangeShapeType="1"/>
          </p:cNvSpPr>
          <p:nvPr/>
        </p:nvSpPr>
        <p:spPr bwMode="auto">
          <a:xfrm>
            <a:off x="3609975" y="4038600"/>
            <a:ext cx="5048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79590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304800"/>
            <a:ext cx="7386637" cy="639763"/>
          </a:xfrm>
        </p:spPr>
        <p:txBody>
          <a:bodyPr>
            <a:normAutofit fontScale="90000"/>
          </a:bodyPr>
          <a:lstStyle/>
          <a:p>
            <a:pPr algn="ctr"/>
            <a:r>
              <a:rPr lang="en-NZ" sz="3600" dirty="0"/>
              <a:t>Energy Couriers</a:t>
            </a:r>
          </a:p>
        </p:txBody>
      </p:sp>
      <p:sp>
        <p:nvSpPr>
          <p:cNvPr id="25190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87450" y="1052513"/>
            <a:ext cx="7632700" cy="5184775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NZ" sz="4400" dirty="0">
                <a:effectLst/>
              </a:rPr>
              <a:t>Electrons carry energy</a:t>
            </a:r>
          </a:p>
          <a:p>
            <a:pPr>
              <a:lnSpc>
                <a:spcPct val="90000"/>
              </a:lnSpc>
            </a:pPr>
            <a:r>
              <a:rPr lang="en-NZ" sz="4400" dirty="0">
                <a:effectLst/>
              </a:rPr>
              <a:t>Therefore, so do Coulombs</a:t>
            </a:r>
          </a:p>
          <a:p>
            <a:pPr>
              <a:lnSpc>
                <a:spcPct val="90000"/>
              </a:lnSpc>
            </a:pPr>
            <a:r>
              <a:rPr lang="en-NZ" sz="4400" dirty="0">
                <a:effectLst/>
              </a:rPr>
              <a:t>We can model this with a person (or a “Coulomb”) carrying water in a beaker</a:t>
            </a:r>
          </a:p>
          <a:p>
            <a:pPr>
              <a:lnSpc>
                <a:spcPct val="90000"/>
              </a:lnSpc>
            </a:pPr>
            <a:r>
              <a:rPr lang="en-NZ" sz="4400" dirty="0">
                <a:effectLst/>
              </a:rPr>
              <a:t>The water represents energy. A full beaker is 12 Joules (for THAT Coulomb)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9136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/>
              <a:t>Parallel Circuit Analogy - Voltage</a:t>
            </a:r>
            <a:endParaRPr lang="en-AU"/>
          </a:p>
        </p:txBody>
      </p:sp>
      <p:sp>
        <p:nvSpPr>
          <p:cNvPr id="31846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31913" y="1412875"/>
            <a:ext cx="7632700" cy="4895850"/>
          </a:xfrm>
        </p:spPr>
        <p:txBody>
          <a:bodyPr/>
          <a:lstStyle/>
          <a:p>
            <a:r>
              <a:rPr lang="en-NZ" sz="5400"/>
              <a:t>Concrete version of abstract idea</a:t>
            </a:r>
          </a:p>
          <a:p>
            <a:r>
              <a:rPr lang="en-NZ" sz="5400"/>
              <a:t>A real circuit on a bench will be more understandable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2889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81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NZ" dirty="0"/>
              <a:t>Electric Current Analogy using Drama</a:t>
            </a:r>
            <a:endParaRPr lang="en-AU" dirty="0"/>
          </a:p>
        </p:txBody>
      </p:sp>
      <p:sp>
        <p:nvSpPr>
          <p:cNvPr id="2856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219200" y="1143000"/>
            <a:ext cx="7632700" cy="4895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NZ" sz="4800" dirty="0"/>
              <a:t>Digits are electrons</a:t>
            </a:r>
          </a:p>
          <a:p>
            <a:pPr>
              <a:lnSpc>
                <a:spcPct val="90000"/>
              </a:lnSpc>
            </a:pPr>
            <a:r>
              <a:rPr lang="en-NZ" sz="4800" dirty="0"/>
              <a:t>People are Coulombs</a:t>
            </a:r>
          </a:p>
          <a:p>
            <a:pPr>
              <a:lnSpc>
                <a:spcPct val="90000"/>
              </a:lnSpc>
            </a:pPr>
            <a:r>
              <a:rPr lang="en-NZ" sz="4800" dirty="0"/>
              <a:t>Minutes are seconds</a:t>
            </a:r>
          </a:p>
          <a:p>
            <a:pPr>
              <a:lnSpc>
                <a:spcPct val="90000"/>
              </a:lnSpc>
            </a:pPr>
            <a:r>
              <a:rPr lang="en-NZ" sz="4800" dirty="0"/>
              <a:t>Counters are ammeters</a:t>
            </a:r>
          </a:p>
          <a:p>
            <a:pPr>
              <a:lnSpc>
                <a:spcPct val="90000"/>
              </a:lnSpc>
            </a:pPr>
            <a:r>
              <a:rPr lang="en-NZ" sz="4800" dirty="0"/>
              <a:t>A Power Pack is an electron “waver-on”</a:t>
            </a:r>
            <a:endParaRPr lang="en-AU" sz="4800" dirty="0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7480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NZ" dirty="0"/>
              <a:t>And what is obvious to the participants…</a:t>
            </a:r>
            <a:endParaRPr lang="en-AU" dirty="0"/>
          </a:p>
        </p:txBody>
      </p:sp>
      <p:sp>
        <p:nvSpPr>
          <p:cNvPr id="4392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14400" y="1581150"/>
            <a:ext cx="7632700" cy="4895850"/>
          </a:xfrm>
        </p:spPr>
        <p:txBody>
          <a:bodyPr>
            <a:normAutofit lnSpcReduction="10000"/>
          </a:bodyPr>
          <a:lstStyle/>
          <a:p>
            <a:pPr algn="ctr">
              <a:buFont typeface="Wingdings" pitchFamily="2" charset="2"/>
              <a:buNone/>
            </a:pPr>
            <a:r>
              <a:rPr lang="en-NZ" sz="10600" dirty="0"/>
              <a:t>Voltage in parallel is the </a:t>
            </a:r>
            <a:r>
              <a:rPr lang="en-NZ" sz="10600" b="1" u="sng" dirty="0"/>
              <a:t>same</a:t>
            </a:r>
            <a:endParaRPr lang="en-AU" sz="10600" b="1" u="sng" dirty="0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8438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195513" y="260350"/>
            <a:ext cx="6696075" cy="5778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Series Circuit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5400" dirty="0"/>
          </a:p>
        </p:txBody>
      </p:sp>
      <p:grpSp>
        <p:nvGrpSpPr>
          <p:cNvPr id="3" name="Group 2"/>
          <p:cNvGrpSpPr/>
          <p:nvPr/>
        </p:nvGrpSpPr>
        <p:grpSpPr>
          <a:xfrm>
            <a:off x="971550" y="762000"/>
            <a:ext cx="7345363" cy="3959225"/>
            <a:chOff x="971550" y="1196975"/>
            <a:chExt cx="7345363" cy="3959225"/>
          </a:xfrm>
        </p:grpSpPr>
        <p:grpSp>
          <p:nvGrpSpPr>
            <p:cNvPr id="2" name="Group 33"/>
            <p:cNvGrpSpPr>
              <a:grpSpLocks/>
            </p:cNvGrpSpPr>
            <p:nvPr/>
          </p:nvGrpSpPr>
          <p:grpSpPr bwMode="auto">
            <a:xfrm>
              <a:off x="4067175" y="1196975"/>
              <a:ext cx="1296988" cy="792163"/>
              <a:chOff x="2653" y="1161"/>
              <a:chExt cx="817" cy="499"/>
            </a:xfrm>
          </p:grpSpPr>
          <p:sp>
            <p:nvSpPr>
              <p:cNvPr id="319492" name="Line 4"/>
              <p:cNvSpPr>
                <a:spLocks noChangeShapeType="1"/>
              </p:cNvSpPr>
              <p:nvPr/>
            </p:nvSpPr>
            <p:spPr bwMode="auto">
              <a:xfrm>
                <a:off x="2653" y="1161"/>
                <a:ext cx="0" cy="49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9493" name="Line 5"/>
              <p:cNvSpPr>
                <a:spLocks noChangeShapeType="1"/>
              </p:cNvSpPr>
              <p:nvPr/>
            </p:nvSpPr>
            <p:spPr bwMode="auto">
              <a:xfrm>
                <a:off x="3379" y="1161"/>
                <a:ext cx="0" cy="49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9494" name="Line 6"/>
              <p:cNvSpPr>
                <a:spLocks noChangeShapeType="1"/>
              </p:cNvSpPr>
              <p:nvPr/>
            </p:nvSpPr>
            <p:spPr bwMode="auto">
              <a:xfrm>
                <a:off x="3470" y="1297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9495" name="Line 7"/>
              <p:cNvSpPr>
                <a:spLocks noChangeShapeType="1"/>
              </p:cNvSpPr>
              <p:nvPr/>
            </p:nvSpPr>
            <p:spPr bwMode="auto">
              <a:xfrm>
                <a:off x="2744" y="1297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9496" name="Line 8"/>
              <p:cNvSpPr>
                <a:spLocks noChangeShapeType="1"/>
              </p:cNvSpPr>
              <p:nvPr/>
            </p:nvSpPr>
            <p:spPr bwMode="auto">
              <a:xfrm>
                <a:off x="2744" y="1388"/>
                <a:ext cx="63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9497" name="Line 9"/>
              <p:cNvSpPr>
                <a:spLocks noChangeShapeType="1"/>
              </p:cNvSpPr>
              <p:nvPr/>
            </p:nvSpPr>
            <p:spPr bwMode="auto">
              <a:xfrm flipV="1">
                <a:off x="2925" y="1161"/>
                <a:ext cx="227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319500" name="Line 12"/>
            <p:cNvSpPr>
              <a:spLocks noChangeShapeType="1"/>
            </p:cNvSpPr>
            <p:nvPr/>
          </p:nvSpPr>
          <p:spPr bwMode="auto">
            <a:xfrm>
              <a:off x="5364163" y="1557338"/>
              <a:ext cx="29527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04" name="Line 16"/>
            <p:cNvSpPr>
              <a:spLocks noChangeShapeType="1"/>
            </p:cNvSpPr>
            <p:nvPr/>
          </p:nvSpPr>
          <p:spPr bwMode="auto">
            <a:xfrm>
              <a:off x="971550" y="1557338"/>
              <a:ext cx="0" cy="30940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05" name="Line 17"/>
            <p:cNvSpPr>
              <a:spLocks noChangeShapeType="1"/>
            </p:cNvSpPr>
            <p:nvPr/>
          </p:nvSpPr>
          <p:spPr bwMode="auto">
            <a:xfrm>
              <a:off x="8316913" y="1557338"/>
              <a:ext cx="0" cy="3095625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06" name="Line 18"/>
            <p:cNvSpPr>
              <a:spLocks noChangeShapeType="1"/>
            </p:cNvSpPr>
            <p:nvPr/>
          </p:nvSpPr>
          <p:spPr bwMode="auto">
            <a:xfrm>
              <a:off x="971550" y="4651375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07" name="Oval 19"/>
            <p:cNvSpPr>
              <a:spLocks noChangeArrowheads="1"/>
            </p:cNvSpPr>
            <p:nvPr/>
          </p:nvSpPr>
          <p:spPr bwMode="auto">
            <a:xfrm>
              <a:off x="2124075" y="4148138"/>
              <a:ext cx="936625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10" name="Line 22"/>
            <p:cNvSpPr>
              <a:spLocks noChangeShapeType="1"/>
            </p:cNvSpPr>
            <p:nvPr/>
          </p:nvSpPr>
          <p:spPr bwMode="auto">
            <a:xfrm>
              <a:off x="3059113" y="4651375"/>
              <a:ext cx="3170237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11" name="Oval 23"/>
            <p:cNvSpPr>
              <a:spLocks noChangeArrowheads="1"/>
            </p:cNvSpPr>
            <p:nvPr/>
          </p:nvSpPr>
          <p:spPr bwMode="auto">
            <a:xfrm>
              <a:off x="6227763" y="4219575"/>
              <a:ext cx="936625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13" name="Line 25"/>
            <p:cNvSpPr>
              <a:spLocks noChangeShapeType="1"/>
            </p:cNvSpPr>
            <p:nvPr/>
          </p:nvSpPr>
          <p:spPr bwMode="auto">
            <a:xfrm>
              <a:off x="2268538" y="4291013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14" name="Line 26"/>
            <p:cNvSpPr>
              <a:spLocks noChangeShapeType="1"/>
            </p:cNvSpPr>
            <p:nvPr/>
          </p:nvSpPr>
          <p:spPr bwMode="auto">
            <a:xfrm flipH="1">
              <a:off x="2268538" y="4291013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15" name="Line 27"/>
            <p:cNvSpPr>
              <a:spLocks noChangeShapeType="1"/>
            </p:cNvSpPr>
            <p:nvPr/>
          </p:nvSpPr>
          <p:spPr bwMode="auto">
            <a:xfrm flipH="1">
              <a:off x="6372225" y="4364038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16" name="Line 28"/>
            <p:cNvSpPr>
              <a:spLocks noChangeShapeType="1"/>
            </p:cNvSpPr>
            <p:nvPr/>
          </p:nvSpPr>
          <p:spPr bwMode="auto">
            <a:xfrm>
              <a:off x="6372225" y="4364038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22" name="Line 34"/>
            <p:cNvSpPr>
              <a:spLocks noChangeShapeType="1"/>
            </p:cNvSpPr>
            <p:nvPr/>
          </p:nvSpPr>
          <p:spPr bwMode="auto">
            <a:xfrm>
              <a:off x="971550" y="1557338"/>
              <a:ext cx="309721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9523" name="Line 35"/>
            <p:cNvSpPr>
              <a:spLocks noChangeShapeType="1"/>
            </p:cNvSpPr>
            <p:nvPr/>
          </p:nvSpPr>
          <p:spPr bwMode="auto">
            <a:xfrm>
              <a:off x="7164388" y="4652963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436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9396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195513" y="260350"/>
            <a:ext cx="6696075" cy="5778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Series Circuit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5400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067175" y="762000"/>
            <a:ext cx="1296988" cy="792163"/>
            <a:chOff x="2653" y="1161"/>
            <a:chExt cx="817" cy="499"/>
          </a:xfrm>
        </p:grpSpPr>
        <p:sp>
          <p:nvSpPr>
            <p:cNvPr id="391172" name="Line 4"/>
            <p:cNvSpPr>
              <a:spLocks noChangeShapeType="1"/>
            </p:cNvSpPr>
            <p:nvPr/>
          </p:nvSpPr>
          <p:spPr bwMode="auto">
            <a:xfrm>
              <a:off x="2653" y="1161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73" name="Line 5"/>
            <p:cNvSpPr>
              <a:spLocks noChangeShapeType="1"/>
            </p:cNvSpPr>
            <p:nvPr/>
          </p:nvSpPr>
          <p:spPr bwMode="auto">
            <a:xfrm>
              <a:off x="3379" y="1161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74" name="Line 6"/>
            <p:cNvSpPr>
              <a:spLocks noChangeShapeType="1"/>
            </p:cNvSpPr>
            <p:nvPr/>
          </p:nvSpPr>
          <p:spPr bwMode="auto">
            <a:xfrm>
              <a:off x="3470" y="1297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75" name="Line 7"/>
            <p:cNvSpPr>
              <a:spLocks noChangeShapeType="1"/>
            </p:cNvSpPr>
            <p:nvPr/>
          </p:nvSpPr>
          <p:spPr bwMode="auto">
            <a:xfrm>
              <a:off x="2744" y="1297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76" name="Line 8"/>
            <p:cNvSpPr>
              <a:spLocks noChangeShapeType="1"/>
            </p:cNvSpPr>
            <p:nvPr/>
          </p:nvSpPr>
          <p:spPr bwMode="auto">
            <a:xfrm>
              <a:off x="2744" y="1388"/>
              <a:ext cx="63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77" name="Line 9"/>
            <p:cNvSpPr>
              <a:spLocks noChangeShapeType="1"/>
            </p:cNvSpPr>
            <p:nvPr/>
          </p:nvSpPr>
          <p:spPr bwMode="auto">
            <a:xfrm flipV="1">
              <a:off x="2925" y="1161"/>
              <a:ext cx="227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391178" name="Line 10"/>
          <p:cNvSpPr>
            <a:spLocks noChangeShapeType="1"/>
          </p:cNvSpPr>
          <p:nvPr/>
        </p:nvSpPr>
        <p:spPr bwMode="auto">
          <a:xfrm>
            <a:off x="5364163" y="1122363"/>
            <a:ext cx="2952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79" name="Line 11"/>
          <p:cNvSpPr>
            <a:spLocks noChangeShapeType="1"/>
          </p:cNvSpPr>
          <p:nvPr/>
        </p:nvSpPr>
        <p:spPr bwMode="auto">
          <a:xfrm>
            <a:off x="971550" y="1122363"/>
            <a:ext cx="0" cy="30940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0" name="Line 12"/>
          <p:cNvSpPr>
            <a:spLocks noChangeShapeType="1"/>
          </p:cNvSpPr>
          <p:nvPr/>
        </p:nvSpPr>
        <p:spPr bwMode="auto">
          <a:xfrm>
            <a:off x="8316913" y="1122363"/>
            <a:ext cx="0" cy="30956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1" name="Line 13"/>
          <p:cNvSpPr>
            <a:spLocks noChangeShapeType="1"/>
          </p:cNvSpPr>
          <p:nvPr/>
        </p:nvSpPr>
        <p:spPr bwMode="auto">
          <a:xfrm>
            <a:off x="971550" y="4216400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2" name="Oval 14"/>
          <p:cNvSpPr>
            <a:spLocks noChangeArrowheads="1"/>
          </p:cNvSpPr>
          <p:nvPr/>
        </p:nvSpPr>
        <p:spPr bwMode="auto">
          <a:xfrm>
            <a:off x="2124075" y="3713163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3" name="Line 15"/>
          <p:cNvSpPr>
            <a:spLocks noChangeShapeType="1"/>
          </p:cNvSpPr>
          <p:nvPr/>
        </p:nvSpPr>
        <p:spPr bwMode="auto">
          <a:xfrm>
            <a:off x="3059113" y="4216400"/>
            <a:ext cx="317023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4" name="Oval 16"/>
          <p:cNvSpPr>
            <a:spLocks noChangeArrowheads="1"/>
          </p:cNvSpPr>
          <p:nvPr/>
        </p:nvSpPr>
        <p:spPr bwMode="auto">
          <a:xfrm>
            <a:off x="6227763" y="3784600"/>
            <a:ext cx="936625" cy="936625"/>
          </a:xfrm>
          <a:prstGeom prst="ellipse">
            <a:avLst/>
          </a:prstGeom>
          <a:solidFill>
            <a:schemeClr val="accent1"/>
          </a:solidFill>
          <a:ln w="762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5" name="Line 17"/>
          <p:cNvSpPr>
            <a:spLocks noChangeShapeType="1"/>
          </p:cNvSpPr>
          <p:nvPr/>
        </p:nvSpPr>
        <p:spPr bwMode="auto">
          <a:xfrm>
            <a:off x="2268538" y="3856038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6" name="Line 18"/>
          <p:cNvSpPr>
            <a:spLocks noChangeShapeType="1"/>
          </p:cNvSpPr>
          <p:nvPr/>
        </p:nvSpPr>
        <p:spPr bwMode="auto">
          <a:xfrm flipH="1">
            <a:off x="2268538" y="3856038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7" name="Line 19"/>
          <p:cNvSpPr>
            <a:spLocks noChangeShapeType="1"/>
          </p:cNvSpPr>
          <p:nvPr/>
        </p:nvSpPr>
        <p:spPr bwMode="auto">
          <a:xfrm flipH="1">
            <a:off x="6372225" y="3929063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88" name="Line 20"/>
          <p:cNvSpPr>
            <a:spLocks noChangeShapeType="1"/>
          </p:cNvSpPr>
          <p:nvPr/>
        </p:nvSpPr>
        <p:spPr bwMode="auto">
          <a:xfrm>
            <a:off x="6372225" y="3929063"/>
            <a:ext cx="64770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2124075" y="4865688"/>
            <a:ext cx="936625" cy="936625"/>
            <a:chOff x="2608" y="2613"/>
            <a:chExt cx="590" cy="590"/>
          </a:xfrm>
        </p:grpSpPr>
        <p:sp>
          <p:nvSpPr>
            <p:cNvPr id="391190" name="Oval 22"/>
            <p:cNvSpPr>
              <a:spLocks noChangeArrowheads="1"/>
            </p:cNvSpPr>
            <p:nvPr/>
          </p:nvSpPr>
          <p:spPr bwMode="auto">
            <a:xfrm>
              <a:off x="2608" y="2613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91" name="Text Box 23"/>
            <p:cNvSpPr txBox="1">
              <a:spLocks noChangeArrowheads="1"/>
            </p:cNvSpPr>
            <p:nvPr/>
          </p:nvSpPr>
          <p:spPr bwMode="auto">
            <a:xfrm>
              <a:off x="2653" y="2613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sp>
        <p:nvSpPr>
          <p:cNvPr id="391192" name="Line 24"/>
          <p:cNvSpPr>
            <a:spLocks noChangeShapeType="1"/>
          </p:cNvSpPr>
          <p:nvPr/>
        </p:nvSpPr>
        <p:spPr bwMode="auto">
          <a:xfrm>
            <a:off x="971550" y="1122363"/>
            <a:ext cx="309721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193" name="Line 25"/>
          <p:cNvSpPr>
            <a:spLocks noChangeShapeType="1"/>
          </p:cNvSpPr>
          <p:nvPr/>
        </p:nvSpPr>
        <p:spPr bwMode="auto">
          <a:xfrm>
            <a:off x="7164388" y="4217988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4211638" y="1914525"/>
            <a:ext cx="936625" cy="936625"/>
            <a:chOff x="2608" y="2613"/>
            <a:chExt cx="590" cy="590"/>
          </a:xfrm>
        </p:grpSpPr>
        <p:sp>
          <p:nvSpPr>
            <p:cNvPr id="391195" name="Oval 27"/>
            <p:cNvSpPr>
              <a:spLocks noChangeArrowheads="1"/>
            </p:cNvSpPr>
            <p:nvPr/>
          </p:nvSpPr>
          <p:spPr bwMode="auto">
            <a:xfrm>
              <a:off x="2608" y="2613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96" name="Text Box 28"/>
            <p:cNvSpPr txBox="1">
              <a:spLocks noChangeArrowheads="1"/>
            </p:cNvSpPr>
            <p:nvPr/>
          </p:nvSpPr>
          <p:spPr bwMode="auto">
            <a:xfrm>
              <a:off x="2653" y="2613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6227763" y="4938713"/>
            <a:ext cx="936625" cy="936625"/>
            <a:chOff x="2608" y="2613"/>
            <a:chExt cx="590" cy="590"/>
          </a:xfrm>
        </p:grpSpPr>
        <p:sp>
          <p:nvSpPr>
            <p:cNvPr id="391198" name="Oval 30"/>
            <p:cNvSpPr>
              <a:spLocks noChangeArrowheads="1"/>
            </p:cNvSpPr>
            <p:nvPr/>
          </p:nvSpPr>
          <p:spPr bwMode="auto">
            <a:xfrm>
              <a:off x="2608" y="2613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91199" name="Text Box 31"/>
            <p:cNvSpPr txBox="1">
              <a:spLocks noChangeArrowheads="1"/>
            </p:cNvSpPr>
            <p:nvPr/>
          </p:nvSpPr>
          <p:spPr bwMode="auto">
            <a:xfrm>
              <a:off x="2653" y="2613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V</a:t>
              </a:r>
              <a:endParaRPr lang="en-AU" sz="5400"/>
            </a:p>
          </p:txBody>
        </p:sp>
      </p:grpSp>
      <p:sp>
        <p:nvSpPr>
          <p:cNvPr id="391204" name="Line 36"/>
          <p:cNvSpPr>
            <a:spLocks noChangeShapeType="1"/>
          </p:cNvSpPr>
          <p:nvPr/>
        </p:nvSpPr>
        <p:spPr bwMode="auto">
          <a:xfrm rot="5400000">
            <a:off x="3239294" y="5190332"/>
            <a:ext cx="0" cy="36036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205" name="Line 37"/>
          <p:cNvSpPr>
            <a:spLocks noChangeShapeType="1"/>
          </p:cNvSpPr>
          <p:nvPr/>
        </p:nvSpPr>
        <p:spPr bwMode="auto">
          <a:xfrm rot="5400000">
            <a:off x="1872457" y="5190331"/>
            <a:ext cx="0" cy="36036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206" name="Line 38"/>
          <p:cNvSpPr>
            <a:spLocks noChangeShapeType="1"/>
          </p:cNvSpPr>
          <p:nvPr/>
        </p:nvSpPr>
        <p:spPr bwMode="auto">
          <a:xfrm rot="5400000">
            <a:off x="6068437" y="5176477"/>
            <a:ext cx="0" cy="36036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207" name="Line 39"/>
          <p:cNvSpPr>
            <a:spLocks noChangeShapeType="1"/>
          </p:cNvSpPr>
          <p:nvPr/>
        </p:nvSpPr>
        <p:spPr bwMode="auto">
          <a:xfrm rot="5400000">
            <a:off x="7308057" y="5226844"/>
            <a:ext cx="0" cy="287337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208" name="Line 40"/>
          <p:cNvSpPr>
            <a:spLocks noChangeShapeType="1"/>
          </p:cNvSpPr>
          <p:nvPr/>
        </p:nvSpPr>
        <p:spPr bwMode="auto">
          <a:xfrm>
            <a:off x="3708400" y="1122363"/>
            <a:ext cx="0" cy="1295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210" name="Line 42"/>
          <p:cNvSpPr>
            <a:spLocks noChangeShapeType="1"/>
          </p:cNvSpPr>
          <p:nvPr/>
        </p:nvSpPr>
        <p:spPr bwMode="auto">
          <a:xfrm rot="5400000">
            <a:off x="3960019" y="2166144"/>
            <a:ext cx="0" cy="50323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91211" name="Line 43"/>
          <p:cNvSpPr>
            <a:spLocks noChangeShapeType="1"/>
          </p:cNvSpPr>
          <p:nvPr/>
        </p:nvSpPr>
        <p:spPr bwMode="auto">
          <a:xfrm rot="5400000">
            <a:off x="5364163" y="2201863"/>
            <a:ext cx="0" cy="431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4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436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Line 40"/>
          <p:cNvSpPr>
            <a:spLocks noChangeShapeType="1"/>
          </p:cNvSpPr>
          <p:nvPr/>
        </p:nvSpPr>
        <p:spPr bwMode="auto">
          <a:xfrm>
            <a:off x="5562600" y="1143000"/>
            <a:ext cx="0" cy="1295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" name="Line 40"/>
          <p:cNvSpPr>
            <a:spLocks noChangeShapeType="1"/>
          </p:cNvSpPr>
          <p:nvPr/>
        </p:nvSpPr>
        <p:spPr bwMode="auto">
          <a:xfrm>
            <a:off x="1676400" y="4191000"/>
            <a:ext cx="0" cy="1143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" name="Line 40"/>
          <p:cNvSpPr>
            <a:spLocks noChangeShapeType="1"/>
          </p:cNvSpPr>
          <p:nvPr/>
        </p:nvSpPr>
        <p:spPr bwMode="auto">
          <a:xfrm>
            <a:off x="3429000" y="4191000"/>
            <a:ext cx="0" cy="1143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9" name="Line 40"/>
          <p:cNvSpPr>
            <a:spLocks noChangeShapeType="1"/>
          </p:cNvSpPr>
          <p:nvPr/>
        </p:nvSpPr>
        <p:spPr bwMode="auto">
          <a:xfrm>
            <a:off x="5867400" y="4191000"/>
            <a:ext cx="0" cy="1143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0" name="Line 40"/>
          <p:cNvSpPr>
            <a:spLocks noChangeShapeType="1"/>
          </p:cNvSpPr>
          <p:nvPr/>
        </p:nvSpPr>
        <p:spPr bwMode="auto">
          <a:xfrm>
            <a:off x="7391400" y="4191000"/>
            <a:ext cx="0" cy="1143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361424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195513" y="260350"/>
            <a:ext cx="6696075" cy="5778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Series Circuit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5400" dirty="0"/>
          </a:p>
        </p:txBody>
      </p:sp>
      <p:grpSp>
        <p:nvGrpSpPr>
          <p:cNvPr id="4" name="Group 3"/>
          <p:cNvGrpSpPr/>
          <p:nvPr/>
        </p:nvGrpSpPr>
        <p:grpSpPr>
          <a:xfrm>
            <a:off x="971550" y="765175"/>
            <a:ext cx="7345363" cy="3959225"/>
            <a:chOff x="971550" y="685800"/>
            <a:chExt cx="7345363" cy="3959225"/>
          </a:xfrm>
        </p:grpSpPr>
        <p:grpSp>
          <p:nvGrpSpPr>
            <p:cNvPr id="2" name="Group 3"/>
            <p:cNvGrpSpPr>
              <a:grpSpLocks/>
            </p:cNvGrpSpPr>
            <p:nvPr/>
          </p:nvGrpSpPr>
          <p:grpSpPr bwMode="auto">
            <a:xfrm>
              <a:off x="4067175" y="685800"/>
              <a:ext cx="1296988" cy="792163"/>
              <a:chOff x="2653" y="1161"/>
              <a:chExt cx="817" cy="499"/>
            </a:xfrm>
          </p:grpSpPr>
          <p:sp>
            <p:nvSpPr>
              <p:cNvPr id="480260" name="Line 4"/>
              <p:cNvSpPr>
                <a:spLocks noChangeShapeType="1"/>
              </p:cNvSpPr>
              <p:nvPr/>
            </p:nvSpPr>
            <p:spPr bwMode="auto">
              <a:xfrm>
                <a:off x="2653" y="1161"/>
                <a:ext cx="0" cy="49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80261" name="Line 5"/>
              <p:cNvSpPr>
                <a:spLocks noChangeShapeType="1"/>
              </p:cNvSpPr>
              <p:nvPr/>
            </p:nvSpPr>
            <p:spPr bwMode="auto">
              <a:xfrm>
                <a:off x="3379" y="1161"/>
                <a:ext cx="0" cy="49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80262" name="Line 6"/>
              <p:cNvSpPr>
                <a:spLocks noChangeShapeType="1"/>
              </p:cNvSpPr>
              <p:nvPr/>
            </p:nvSpPr>
            <p:spPr bwMode="auto">
              <a:xfrm>
                <a:off x="3470" y="1297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80263" name="Line 7"/>
              <p:cNvSpPr>
                <a:spLocks noChangeShapeType="1"/>
              </p:cNvSpPr>
              <p:nvPr/>
            </p:nvSpPr>
            <p:spPr bwMode="auto">
              <a:xfrm>
                <a:off x="2744" y="1297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80264" name="Line 8"/>
              <p:cNvSpPr>
                <a:spLocks noChangeShapeType="1"/>
              </p:cNvSpPr>
              <p:nvPr/>
            </p:nvSpPr>
            <p:spPr bwMode="auto">
              <a:xfrm>
                <a:off x="2744" y="1388"/>
                <a:ext cx="63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80265" name="Line 9"/>
              <p:cNvSpPr>
                <a:spLocks noChangeShapeType="1"/>
              </p:cNvSpPr>
              <p:nvPr/>
            </p:nvSpPr>
            <p:spPr bwMode="auto">
              <a:xfrm flipV="1">
                <a:off x="2925" y="1161"/>
                <a:ext cx="227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480266" name="Line 10"/>
            <p:cNvSpPr>
              <a:spLocks noChangeShapeType="1"/>
            </p:cNvSpPr>
            <p:nvPr/>
          </p:nvSpPr>
          <p:spPr bwMode="auto">
            <a:xfrm>
              <a:off x="5364163" y="1046163"/>
              <a:ext cx="29527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67" name="Line 11"/>
            <p:cNvSpPr>
              <a:spLocks noChangeShapeType="1"/>
            </p:cNvSpPr>
            <p:nvPr/>
          </p:nvSpPr>
          <p:spPr bwMode="auto">
            <a:xfrm>
              <a:off x="971550" y="1046163"/>
              <a:ext cx="0" cy="30940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68" name="Line 12"/>
            <p:cNvSpPr>
              <a:spLocks noChangeShapeType="1"/>
            </p:cNvSpPr>
            <p:nvPr/>
          </p:nvSpPr>
          <p:spPr bwMode="auto">
            <a:xfrm>
              <a:off x="8316913" y="1046163"/>
              <a:ext cx="0" cy="3095625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69" name="Line 13"/>
            <p:cNvSpPr>
              <a:spLocks noChangeShapeType="1"/>
            </p:cNvSpPr>
            <p:nvPr/>
          </p:nvSpPr>
          <p:spPr bwMode="auto">
            <a:xfrm>
              <a:off x="971550" y="4140200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70" name="Oval 14"/>
            <p:cNvSpPr>
              <a:spLocks noChangeArrowheads="1"/>
            </p:cNvSpPr>
            <p:nvPr/>
          </p:nvSpPr>
          <p:spPr bwMode="auto">
            <a:xfrm>
              <a:off x="2124075" y="3636963"/>
              <a:ext cx="936625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71" name="Line 15"/>
            <p:cNvSpPr>
              <a:spLocks noChangeShapeType="1"/>
            </p:cNvSpPr>
            <p:nvPr/>
          </p:nvSpPr>
          <p:spPr bwMode="auto">
            <a:xfrm>
              <a:off x="3059113" y="4140200"/>
              <a:ext cx="3170237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72" name="Oval 16"/>
            <p:cNvSpPr>
              <a:spLocks noChangeArrowheads="1"/>
            </p:cNvSpPr>
            <p:nvPr/>
          </p:nvSpPr>
          <p:spPr bwMode="auto">
            <a:xfrm>
              <a:off x="6227763" y="3708400"/>
              <a:ext cx="936625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73" name="Line 17"/>
            <p:cNvSpPr>
              <a:spLocks noChangeShapeType="1"/>
            </p:cNvSpPr>
            <p:nvPr/>
          </p:nvSpPr>
          <p:spPr bwMode="auto">
            <a:xfrm>
              <a:off x="2268538" y="3779838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74" name="Line 18"/>
            <p:cNvSpPr>
              <a:spLocks noChangeShapeType="1"/>
            </p:cNvSpPr>
            <p:nvPr/>
          </p:nvSpPr>
          <p:spPr bwMode="auto">
            <a:xfrm flipH="1">
              <a:off x="2268538" y="3779838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75" name="Line 19"/>
            <p:cNvSpPr>
              <a:spLocks noChangeShapeType="1"/>
            </p:cNvSpPr>
            <p:nvPr/>
          </p:nvSpPr>
          <p:spPr bwMode="auto">
            <a:xfrm flipH="1">
              <a:off x="6372225" y="3852863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76" name="Line 20"/>
            <p:cNvSpPr>
              <a:spLocks noChangeShapeType="1"/>
            </p:cNvSpPr>
            <p:nvPr/>
          </p:nvSpPr>
          <p:spPr bwMode="auto">
            <a:xfrm>
              <a:off x="6372225" y="3852863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80" name="Line 24"/>
            <p:cNvSpPr>
              <a:spLocks noChangeShapeType="1"/>
            </p:cNvSpPr>
            <p:nvPr/>
          </p:nvSpPr>
          <p:spPr bwMode="auto">
            <a:xfrm>
              <a:off x="971550" y="1066800"/>
              <a:ext cx="309721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81" name="Line 25"/>
            <p:cNvSpPr>
              <a:spLocks noChangeShapeType="1"/>
            </p:cNvSpPr>
            <p:nvPr/>
          </p:nvSpPr>
          <p:spPr bwMode="auto">
            <a:xfrm>
              <a:off x="7164388" y="41417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3" name="Group 26"/>
            <p:cNvGrpSpPr>
              <a:grpSpLocks/>
            </p:cNvGrpSpPr>
            <p:nvPr/>
          </p:nvGrpSpPr>
          <p:grpSpPr bwMode="auto">
            <a:xfrm>
              <a:off x="4211638" y="1838325"/>
              <a:ext cx="936625" cy="936625"/>
              <a:chOff x="2608" y="2613"/>
              <a:chExt cx="590" cy="590"/>
            </a:xfrm>
          </p:grpSpPr>
          <p:sp>
            <p:nvSpPr>
              <p:cNvPr id="480283" name="Oval 27"/>
              <p:cNvSpPr>
                <a:spLocks noChangeArrowheads="1"/>
              </p:cNvSpPr>
              <p:nvPr/>
            </p:nvSpPr>
            <p:spPr bwMode="auto">
              <a:xfrm>
                <a:off x="2608" y="2613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80284" name="Text Box 28"/>
              <p:cNvSpPr txBox="1">
                <a:spLocks noChangeArrowheads="1"/>
              </p:cNvSpPr>
              <p:nvPr/>
            </p:nvSpPr>
            <p:spPr bwMode="auto">
              <a:xfrm>
                <a:off x="2653" y="2613"/>
                <a:ext cx="408" cy="57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NZ" sz="5400"/>
                  <a:t>V</a:t>
                </a:r>
                <a:endParaRPr lang="en-AU" sz="5400"/>
              </a:p>
            </p:txBody>
          </p:sp>
        </p:grpSp>
        <p:sp>
          <p:nvSpPr>
            <p:cNvPr id="480296" name="Line 40"/>
            <p:cNvSpPr>
              <a:spLocks noChangeShapeType="1"/>
            </p:cNvSpPr>
            <p:nvPr/>
          </p:nvSpPr>
          <p:spPr bwMode="auto">
            <a:xfrm>
              <a:off x="3708400" y="1046163"/>
              <a:ext cx="0" cy="1295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97" name="Line 41"/>
            <p:cNvSpPr>
              <a:spLocks noChangeShapeType="1"/>
            </p:cNvSpPr>
            <p:nvPr/>
          </p:nvSpPr>
          <p:spPr bwMode="auto">
            <a:xfrm>
              <a:off x="5580063" y="1046163"/>
              <a:ext cx="0" cy="1295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98" name="Line 42"/>
            <p:cNvSpPr>
              <a:spLocks noChangeShapeType="1"/>
            </p:cNvSpPr>
            <p:nvPr/>
          </p:nvSpPr>
          <p:spPr bwMode="auto">
            <a:xfrm rot="5400000">
              <a:off x="3960019" y="2089944"/>
              <a:ext cx="0" cy="503238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0299" name="Line 43"/>
            <p:cNvSpPr>
              <a:spLocks noChangeShapeType="1"/>
            </p:cNvSpPr>
            <p:nvPr/>
          </p:nvSpPr>
          <p:spPr bwMode="auto">
            <a:xfrm rot="5400000">
              <a:off x="5364163" y="2125663"/>
              <a:ext cx="0" cy="4318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436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721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8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195513" y="260350"/>
            <a:ext cx="6696075" cy="5778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n-NZ" sz="5400" dirty="0"/>
              <a:t>Series Circuit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5400" dirty="0"/>
          </a:p>
        </p:txBody>
      </p:sp>
      <p:grpSp>
        <p:nvGrpSpPr>
          <p:cNvPr id="4" name="Group 3"/>
          <p:cNvGrpSpPr/>
          <p:nvPr/>
        </p:nvGrpSpPr>
        <p:grpSpPr>
          <a:xfrm>
            <a:off x="971550" y="762000"/>
            <a:ext cx="7345363" cy="5040313"/>
            <a:chOff x="971550" y="1196975"/>
            <a:chExt cx="7345363" cy="5040313"/>
          </a:xfrm>
        </p:grpSpPr>
        <p:grpSp>
          <p:nvGrpSpPr>
            <p:cNvPr id="2" name="Group 3"/>
            <p:cNvGrpSpPr>
              <a:grpSpLocks/>
            </p:cNvGrpSpPr>
            <p:nvPr/>
          </p:nvGrpSpPr>
          <p:grpSpPr bwMode="auto">
            <a:xfrm>
              <a:off x="4067175" y="1196975"/>
              <a:ext cx="1296988" cy="792163"/>
              <a:chOff x="2653" y="1161"/>
              <a:chExt cx="817" cy="499"/>
            </a:xfrm>
          </p:grpSpPr>
          <p:sp>
            <p:nvSpPr>
              <p:cNvPr id="481284" name="Line 4"/>
              <p:cNvSpPr>
                <a:spLocks noChangeShapeType="1"/>
              </p:cNvSpPr>
              <p:nvPr/>
            </p:nvSpPr>
            <p:spPr bwMode="auto">
              <a:xfrm>
                <a:off x="2653" y="1161"/>
                <a:ext cx="0" cy="49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81285" name="Line 5"/>
              <p:cNvSpPr>
                <a:spLocks noChangeShapeType="1"/>
              </p:cNvSpPr>
              <p:nvPr/>
            </p:nvSpPr>
            <p:spPr bwMode="auto">
              <a:xfrm>
                <a:off x="3379" y="1161"/>
                <a:ext cx="0" cy="49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81286" name="Line 6"/>
              <p:cNvSpPr>
                <a:spLocks noChangeShapeType="1"/>
              </p:cNvSpPr>
              <p:nvPr/>
            </p:nvSpPr>
            <p:spPr bwMode="auto">
              <a:xfrm>
                <a:off x="3470" y="1297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81287" name="Line 7"/>
              <p:cNvSpPr>
                <a:spLocks noChangeShapeType="1"/>
              </p:cNvSpPr>
              <p:nvPr/>
            </p:nvSpPr>
            <p:spPr bwMode="auto">
              <a:xfrm>
                <a:off x="2744" y="1297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81288" name="Line 8"/>
              <p:cNvSpPr>
                <a:spLocks noChangeShapeType="1"/>
              </p:cNvSpPr>
              <p:nvPr/>
            </p:nvSpPr>
            <p:spPr bwMode="auto">
              <a:xfrm>
                <a:off x="2744" y="1388"/>
                <a:ext cx="63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81289" name="Line 9"/>
              <p:cNvSpPr>
                <a:spLocks noChangeShapeType="1"/>
              </p:cNvSpPr>
              <p:nvPr/>
            </p:nvSpPr>
            <p:spPr bwMode="auto">
              <a:xfrm flipV="1">
                <a:off x="2925" y="1161"/>
                <a:ext cx="227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481290" name="Line 10"/>
            <p:cNvSpPr>
              <a:spLocks noChangeShapeType="1"/>
            </p:cNvSpPr>
            <p:nvPr/>
          </p:nvSpPr>
          <p:spPr bwMode="auto">
            <a:xfrm>
              <a:off x="5364163" y="1557338"/>
              <a:ext cx="29527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291" name="Line 11"/>
            <p:cNvSpPr>
              <a:spLocks noChangeShapeType="1"/>
            </p:cNvSpPr>
            <p:nvPr/>
          </p:nvSpPr>
          <p:spPr bwMode="auto">
            <a:xfrm>
              <a:off x="971550" y="1557338"/>
              <a:ext cx="0" cy="30940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292" name="Line 12"/>
            <p:cNvSpPr>
              <a:spLocks noChangeShapeType="1"/>
            </p:cNvSpPr>
            <p:nvPr/>
          </p:nvSpPr>
          <p:spPr bwMode="auto">
            <a:xfrm>
              <a:off x="8316913" y="1557338"/>
              <a:ext cx="0" cy="3095625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293" name="Line 13"/>
            <p:cNvSpPr>
              <a:spLocks noChangeShapeType="1"/>
            </p:cNvSpPr>
            <p:nvPr/>
          </p:nvSpPr>
          <p:spPr bwMode="auto">
            <a:xfrm>
              <a:off x="971550" y="4651375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294" name="Oval 14"/>
            <p:cNvSpPr>
              <a:spLocks noChangeArrowheads="1"/>
            </p:cNvSpPr>
            <p:nvPr/>
          </p:nvSpPr>
          <p:spPr bwMode="auto">
            <a:xfrm>
              <a:off x="2124075" y="4148138"/>
              <a:ext cx="936625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295" name="Line 15"/>
            <p:cNvSpPr>
              <a:spLocks noChangeShapeType="1"/>
            </p:cNvSpPr>
            <p:nvPr/>
          </p:nvSpPr>
          <p:spPr bwMode="auto">
            <a:xfrm>
              <a:off x="3059113" y="4651375"/>
              <a:ext cx="3170237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296" name="Oval 16"/>
            <p:cNvSpPr>
              <a:spLocks noChangeArrowheads="1"/>
            </p:cNvSpPr>
            <p:nvPr/>
          </p:nvSpPr>
          <p:spPr bwMode="auto">
            <a:xfrm>
              <a:off x="6227763" y="4219575"/>
              <a:ext cx="936625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297" name="Line 17"/>
            <p:cNvSpPr>
              <a:spLocks noChangeShapeType="1"/>
            </p:cNvSpPr>
            <p:nvPr/>
          </p:nvSpPr>
          <p:spPr bwMode="auto">
            <a:xfrm>
              <a:off x="2268538" y="4291013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298" name="Line 18"/>
            <p:cNvSpPr>
              <a:spLocks noChangeShapeType="1"/>
            </p:cNvSpPr>
            <p:nvPr/>
          </p:nvSpPr>
          <p:spPr bwMode="auto">
            <a:xfrm flipH="1">
              <a:off x="2268538" y="4291013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299" name="Line 19"/>
            <p:cNvSpPr>
              <a:spLocks noChangeShapeType="1"/>
            </p:cNvSpPr>
            <p:nvPr/>
          </p:nvSpPr>
          <p:spPr bwMode="auto">
            <a:xfrm flipH="1">
              <a:off x="6372225" y="4364038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300" name="Line 20"/>
            <p:cNvSpPr>
              <a:spLocks noChangeShapeType="1"/>
            </p:cNvSpPr>
            <p:nvPr/>
          </p:nvSpPr>
          <p:spPr bwMode="auto">
            <a:xfrm>
              <a:off x="6372225" y="4364038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2124075" y="5300663"/>
              <a:ext cx="936625" cy="936625"/>
              <a:chOff x="2608" y="2613"/>
              <a:chExt cx="590" cy="590"/>
            </a:xfrm>
          </p:grpSpPr>
          <p:sp>
            <p:nvSpPr>
              <p:cNvPr id="481302" name="Oval 22"/>
              <p:cNvSpPr>
                <a:spLocks noChangeArrowheads="1"/>
              </p:cNvSpPr>
              <p:nvPr/>
            </p:nvSpPr>
            <p:spPr bwMode="auto">
              <a:xfrm>
                <a:off x="2608" y="2613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81303" name="Text Box 23"/>
              <p:cNvSpPr txBox="1">
                <a:spLocks noChangeArrowheads="1"/>
              </p:cNvSpPr>
              <p:nvPr/>
            </p:nvSpPr>
            <p:spPr bwMode="auto">
              <a:xfrm>
                <a:off x="2653" y="2613"/>
                <a:ext cx="408" cy="57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NZ" sz="5400"/>
                  <a:t>V</a:t>
                </a:r>
                <a:endParaRPr lang="en-AU" sz="5400"/>
              </a:p>
            </p:txBody>
          </p:sp>
        </p:grpSp>
        <p:sp>
          <p:nvSpPr>
            <p:cNvPr id="481304" name="Line 24"/>
            <p:cNvSpPr>
              <a:spLocks noChangeShapeType="1"/>
            </p:cNvSpPr>
            <p:nvPr/>
          </p:nvSpPr>
          <p:spPr bwMode="auto">
            <a:xfrm>
              <a:off x="971550" y="1557338"/>
              <a:ext cx="309721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305" name="Line 25"/>
            <p:cNvSpPr>
              <a:spLocks noChangeShapeType="1"/>
            </p:cNvSpPr>
            <p:nvPr/>
          </p:nvSpPr>
          <p:spPr bwMode="auto">
            <a:xfrm>
              <a:off x="7164388" y="4652963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312" name="Line 32"/>
            <p:cNvSpPr>
              <a:spLocks noChangeShapeType="1"/>
            </p:cNvSpPr>
            <p:nvPr/>
          </p:nvSpPr>
          <p:spPr bwMode="auto">
            <a:xfrm>
              <a:off x="1692275" y="4652963"/>
              <a:ext cx="0" cy="11525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313" name="Line 33"/>
            <p:cNvSpPr>
              <a:spLocks noChangeShapeType="1"/>
            </p:cNvSpPr>
            <p:nvPr/>
          </p:nvSpPr>
          <p:spPr bwMode="auto">
            <a:xfrm>
              <a:off x="3419475" y="4652963"/>
              <a:ext cx="0" cy="11525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316" name="Line 36"/>
            <p:cNvSpPr>
              <a:spLocks noChangeShapeType="1"/>
            </p:cNvSpPr>
            <p:nvPr/>
          </p:nvSpPr>
          <p:spPr bwMode="auto">
            <a:xfrm rot="5400000">
              <a:off x="3239294" y="5625307"/>
              <a:ext cx="0" cy="360362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1317" name="Line 37"/>
            <p:cNvSpPr>
              <a:spLocks noChangeShapeType="1"/>
            </p:cNvSpPr>
            <p:nvPr/>
          </p:nvSpPr>
          <p:spPr bwMode="auto">
            <a:xfrm rot="5400000">
              <a:off x="1872457" y="5625306"/>
              <a:ext cx="0" cy="360363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59436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5200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6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195513" y="260350"/>
            <a:ext cx="6696075" cy="65405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NZ" sz="5400" dirty="0"/>
              <a:t>Series Circuit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5400" dirty="0"/>
          </a:p>
        </p:txBody>
      </p:sp>
      <p:grpSp>
        <p:nvGrpSpPr>
          <p:cNvPr id="4" name="Group 3"/>
          <p:cNvGrpSpPr/>
          <p:nvPr/>
        </p:nvGrpSpPr>
        <p:grpSpPr>
          <a:xfrm>
            <a:off x="971550" y="762000"/>
            <a:ext cx="7345363" cy="5113338"/>
            <a:chOff x="971550" y="1196975"/>
            <a:chExt cx="7345363" cy="5113338"/>
          </a:xfrm>
        </p:grpSpPr>
        <p:grpSp>
          <p:nvGrpSpPr>
            <p:cNvPr id="2" name="Group 3"/>
            <p:cNvGrpSpPr>
              <a:grpSpLocks/>
            </p:cNvGrpSpPr>
            <p:nvPr/>
          </p:nvGrpSpPr>
          <p:grpSpPr bwMode="auto">
            <a:xfrm>
              <a:off x="4067175" y="1196975"/>
              <a:ext cx="1296988" cy="792163"/>
              <a:chOff x="2653" y="1161"/>
              <a:chExt cx="817" cy="499"/>
            </a:xfrm>
          </p:grpSpPr>
          <p:sp>
            <p:nvSpPr>
              <p:cNvPr id="482308" name="Line 4"/>
              <p:cNvSpPr>
                <a:spLocks noChangeShapeType="1"/>
              </p:cNvSpPr>
              <p:nvPr/>
            </p:nvSpPr>
            <p:spPr bwMode="auto">
              <a:xfrm>
                <a:off x="2653" y="1161"/>
                <a:ext cx="0" cy="49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82309" name="Line 5"/>
              <p:cNvSpPr>
                <a:spLocks noChangeShapeType="1"/>
              </p:cNvSpPr>
              <p:nvPr/>
            </p:nvSpPr>
            <p:spPr bwMode="auto">
              <a:xfrm>
                <a:off x="3379" y="1161"/>
                <a:ext cx="0" cy="49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82310" name="Line 6"/>
              <p:cNvSpPr>
                <a:spLocks noChangeShapeType="1"/>
              </p:cNvSpPr>
              <p:nvPr/>
            </p:nvSpPr>
            <p:spPr bwMode="auto">
              <a:xfrm>
                <a:off x="3470" y="1297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82311" name="Line 7"/>
              <p:cNvSpPr>
                <a:spLocks noChangeShapeType="1"/>
              </p:cNvSpPr>
              <p:nvPr/>
            </p:nvSpPr>
            <p:spPr bwMode="auto">
              <a:xfrm>
                <a:off x="2744" y="1297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82312" name="Line 8"/>
              <p:cNvSpPr>
                <a:spLocks noChangeShapeType="1"/>
              </p:cNvSpPr>
              <p:nvPr/>
            </p:nvSpPr>
            <p:spPr bwMode="auto">
              <a:xfrm>
                <a:off x="2744" y="1388"/>
                <a:ext cx="63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82313" name="Line 9"/>
              <p:cNvSpPr>
                <a:spLocks noChangeShapeType="1"/>
              </p:cNvSpPr>
              <p:nvPr/>
            </p:nvSpPr>
            <p:spPr bwMode="auto">
              <a:xfrm flipV="1">
                <a:off x="2925" y="1161"/>
                <a:ext cx="227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482314" name="Line 10"/>
            <p:cNvSpPr>
              <a:spLocks noChangeShapeType="1"/>
            </p:cNvSpPr>
            <p:nvPr/>
          </p:nvSpPr>
          <p:spPr bwMode="auto">
            <a:xfrm>
              <a:off x="5364163" y="1557338"/>
              <a:ext cx="29527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15" name="Line 11"/>
            <p:cNvSpPr>
              <a:spLocks noChangeShapeType="1"/>
            </p:cNvSpPr>
            <p:nvPr/>
          </p:nvSpPr>
          <p:spPr bwMode="auto">
            <a:xfrm>
              <a:off x="971550" y="1557338"/>
              <a:ext cx="0" cy="30940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16" name="Line 12"/>
            <p:cNvSpPr>
              <a:spLocks noChangeShapeType="1"/>
            </p:cNvSpPr>
            <p:nvPr/>
          </p:nvSpPr>
          <p:spPr bwMode="auto">
            <a:xfrm>
              <a:off x="8316913" y="1557338"/>
              <a:ext cx="0" cy="3095625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17" name="Line 13"/>
            <p:cNvSpPr>
              <a:spLocks noChangeShapeType="1"/>
            </p:cNvSpPr>
            <p:nvPr/>
          </p:nvSpPr>
          <p:spPr bwMode="auto">
            <a:xfrm>
              <a:off x="971550" y="4651375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18" name="Oval 14"/>
            <p:cNvSpPr>
              <a:spLocks noChangeArrowheads="1"/>
            </p:cNvSpPr>
            <p:nvPr/>
          </p:nvSpPr>
          <p:spPr bwMode="auto">
            <a:xfrm>
              <a:off x="2124075" y="4148138"/>
              <a:ext cx="936625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19" name="Line 15"/>
            <p:cNvSpPr>
              <a:spLocks noChangeShapeType="1"/>
            </p:cNvSpPr>
            <p:nvPr/>
          </p:nvSpPr>
          <p:spPr bwMode="auto">
            <a:xfrm>
              <a:off x="3059113" y="4651375"/>
              <a:ext cx="3170237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20" name="Oval 16"/>
            <p:cNvSpPr>
              <a:spLocks noChangeArrowheads="1"/>
            </p:cNvSpPr>
            <p:nvPr/>
          </p:nvSpPr>
          <p:spPr bwMode="auto">
            <a:xfrm>
              <a:off x="6227763" y="4219575"/>
              <a:ext cx="936625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21" name="Line 17"/>
            <p:cNvSpPr>
              <a:spLocks noChangeShapeType="1"/>
            </p:cNvSpPr>
            <p:nvPr/>
          </p:nvSpPr>
          <p:spPr bwMode="auto">
            <a:xfrm>
              <a:off x="2268538" y="4291013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22" name="Line 18"/>
            <p:cNvSpPr>
              <a:spLocks noChangeShapeType="1"/>
            </p:cNvSpPr>
            <p:nvPr/>
          </p:nvSpPr>
          <p:spPr bwMode="auto">
            <a:xfrm flipH="1">
              <a:off x="2268538" y="4291013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23" name="Line 19"/>
            <p:cNvSpPr>
              <a:spLocks noChangeShapeType="1"/>
            </p:cNvSpPr>
            <p:nvPr/>
          </p:nvSpPr>
          <p:spPr bwMode="auto">
            <a:xfrm flipH="1">
              <a:off x="6372225" y="4364038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24" name="Line 20"/>
            <p:cNvSpPr>
              <a:spLocks noChangeShapeType="1"/>
            </p:cNvSpPr>
            <p:nvPr/>
          </p:nvSpPr>
          <p:spPr bwMode="auto">
            <a:xfrm>
              <a:off x="6372225" y="4364038"/>
              <a:ext cx="647700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28" name="Line 24"/>
            <p:cNvSpPr>
              <a:spLocks noChangeShapeType="1"/>
            </p:cNvSpPr>
            <p:nvPr/>
          </p:nvSpPr>
          <p:spPr bwMode="auto">
            <a:xfrm>
              <a:off x="971550" y="1557338"/>
              <a:ext cx="309721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29" name="Line 25"/>
            <p:cNvSpPr>
              <a:spLocks noChangeShapeType="1"/>
            </p:cNvSpPr>
            <p:nvPr/>
          </p:nvSpPr>
          <p:spPr bwMode="auto">
            <a:xfrm>
              <a:off x="7164388" y="4652963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3" name="Group 29"/>
            <p:cNvGrpSpPr>
              <a:grpSpLocks/>
            </p:cNvGrpSpPr>
            <p:nvPr/>
          </p:nvGrpSpPr>
          <p:grpSpPr bwMode="auto">
            <a:xfrm>
              <a:off x="6227763" y="5373688"/>
              <a:ext cx="936625" cy="936625"/>
              <a:chOff x="2608" y="2613"/>
              <a:chExt cx="590" cy="590"/>
            </a:xfrm>
          </p:grpSpPr>
          <p:sp>
            <p:nvSpPr>
              <p:cNvPr id="482334" name="Oval 30"/>
              <p:cNvSpPr>
                <a:spLocks noChangeArrowheads="1"/>
              </p:cNvSpPr>
              <p:nvPr/>
            </p:nvSpPr>
            <p:spPr bwMode="auto">
              <a:xfrm>
                <a:off x="2608" y="2613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82335" name="Text Box 31"/>
              <p:cNvSpPr txBox="1">
                <a:spLocks noChangeArrowheads="1"/>
              </p:cNvSpPr>
              <p:nvPr/>
            </p:nvSpPr>
            <p:spPr bwMode="auto">
              <a:xfrm>
                <a:off x="2653" y="2613"/>
                <a:ext cx="408" cy="57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NZ" sz="5400"/>
                  <a:t>V</a:t>
                </a:r>
                <a:endParaRPr lang="en-AU" sz="5400"/>
              </a:p>
            </p:txBody>
          </p:sp>
        </p:grpSp>
        <p:sp>
          <p:nvSpPr>
            <p:cNvPr id="482338" name="Line 34"/>
            <p:cNvSpPr>
              <a:spLocks noChangeShapeType="1"/>
            </p:cNvSpPr>
            <p:nvPr/>
          </p:nvSpPr>
          <p:spPr bwMode="auto">
            <a:xfrm>
              <a:off x="5867400" y="4652963"/>
              <a:ext cx="0" cy="11525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39" name="Line 35"/>
            <p:cNvSpPr>
              <a:spLocks noChangeShapeType="1"/>
            </p:cNvSpPr>
            <p:nvPr/>
          </p:nvSpPr>
          <p:spPr bwMode="auto">
            <a:xfrm>
              <a:off x="7451725" y="4652963"/>
              <a:ext cx="0" cy="1152525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42" name="Line 38"/>
            <p:cNvSpPr>
              <a:spLocks noChangeShapeType="1"/>
            </p:cNvSpPr>
            <p:nvPr/>
          </p:nvSpPr>
          <p:spPr bwMode="auto">
            <a:xfrm rot="5400000">
              <a:off x="6047582" y="5625306"/>
              <a:ext cx="0" cy="360363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482343" name="Line 39"/>
            <p:cNvSpPr>
              <a:spLocks noChangeShapeType="1"/>
            </p:cNvSpPr>
            <p:nvPr/>
          </p:nvSpPr>
          <p:spPr bwMode="auto">
            <a:xfrm rot="5400000">
              <a:off x="7308057" y="5661819"/>
              <a:ext cx="0" cy="287337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46592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856488"/>
          </a:xfrm>
        </p:spPr>
        <p:txBody>
          <a:bodyPr/>
          <a:lstStyle/>
          <a:p>
            <a:pPr algn="ctr"/>
            <a:r>
              <a:rPr lang="en-NZ" dirty="0"/>
              <a:t>Series Circuit Analogy - Voltage</a:t>
            </a:r>
            <a:endParaRPr lang="en-AU" dirty="0"/>
          </a:p>
        </p:txBody>
      </p:sp>
      <p:sp>
        <p:nvSpPr>
          <p:cNvPr id="32051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31913" y="1412875"/>
            <a:ext cx="7632700" cy="3960813"/>
          </a:xfrm>
        </p:spPr>
        <p:txBody>
          <a:bodyPr>
            <a:normAutofit lnSpcReduction="10000"/>
          </a:bodyPr>
          <a:lstStyle/>
          <a:p>
            <a:r>
              <a:rPr lang="en-NZ" sz="5400" dirty="0"/>
              <a:t>Concrete version of abstract idea</a:t>
            </a:r>
          </a:p>
          <a:p>
            <a:r>
              <a:rPr lang="en-NZ" sz="5400" dirty="0"/>
              <a:t>A real circuit on a bench will be more understandable</a:t>
            </a:r>
            <a:endParaRPr lang="en-AU" sz="5400" b="1" u="sng" dirty="0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90871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NZ" dirty="0"/>
              <a:t>Again, what is obvious to the participants</a:t>
            </a:r>
            <a:endParaRPr lang="en-AU" dirty="0"/>
          </a:p>
        </p:txBody>
      </p:sp>
      <p:sp>
        <p:nvSpPr>
          <p:cNvPr id="4403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2135187"/>
            <a:ext cx="7632700" cy="3960813"/>
          </a:xfrm>
        </p:spPr>
        <p:txBody>
          <a:bodyPr>
            <a:normAutofit fontScale="92500" lnSpcReduction="20000"/>
          </a:bodyPr>
          <a:lstStyle/>
          <a:p>
            <a:pPr algn="ctr">
              <a:buFont typeface="Wingdings" pitchFamily="2" charset="2"/>
              <a:buNone/>
            </a:pPr>
            <a:r>
              <a:rPr lang="en-NZ" sz="10600" dirty="0"/>
              <a:t>Voltage in series is </a:t>
            </a:r>
            <a:r>
              <a:rPr lang="en-NZ" sz="10600" b="1" u="sng" dirty="0"/>
              <a:t>shared</a:t>
            </a:r>
            <a:endParaRPr lang="en-AU" sz="10600" b="1" u="sng" dirty="0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391139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1</a:t>
            </a:r>
            <a:endParaRPr lang="en-AU"/>
          </a:p>
        </p:txBody>
      </p:sp>
      <p:graphicFrame>
        <p:nvGraphicFramePr>
          <p:cNvPr id="321565" name="Group 29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t2.gstatic.com/images?q=tbn:ANd9GcRBLEpSoMb10qS7RqV5M1OF5UrG5Pm4nL5XOBCTYM68NdSwc_7u_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76400"/>
            <a:ext cx="2285999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0299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1</a:t>
            </a:r>
            <a:endParaRPr lang="en-AU"/>
          </a:p>
        </p:txBody>
      </p:sp>
      <p:graphicFrame>
        <p:nvGraphicFramePr>
          <p:cNvPr id="392195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721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195513" y="260350"/>
            <a:ext cx="6696075" cy="44227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NZ" sz="5400"/>
              <a:t>Series Circuit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5400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971550" y="1700213"/>
            <a:ext cx="7777163" cy="3455987"/>
            <a:chOff x="249" y="1344"/>
            <a:chExt cx="4899" cy="2177"/>
          </a:xfrm>
        </p:grpSpPr>
        <p:sp>
          <p:nvSpPr>
            <p:cNvPr id="293892" name="Line 4"/>
            <p:cNvSpPr>
              <a:spLocks noChangeShapeType="1"/>
            </p:cNvSpPr>
            <p:nvPr/>
          </p:nvSpPr>
          <p:spPr bwMode="auto">
            <a:xfrm>
              <a:off x="2290" y="1434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893" name="Line 5"/>
            <p:cNvSpPr>
              <a:spLocks noChangeShapeType="1"/>
            </p:cNvSpPr>
            <p:nvPr/>
          </p:nvSpPr>
          <p:spPr bwMode="auto">
            <a:xfrm>
              <a:off x="3016" y="1434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894" name="Line 6"/>
            <p:cNvSpPr>
              <a:spLocks noChangeShapeType="1"/>
            </p:cNvSpPr>
            <p:nvPr/>
          </p:nvSpPr>
          <p:spPr bwMode="auto">
            <a:xfrm>
              <a:off x="3107" y="1570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895" name="Line 7"/>
            <p:cNvSpPr>
              <a:spLocks noChangeShapeType="1"/>
            </p:cNvSpPr>
            <p:nvPr/>
          </p:nvSpPr>
          <p:spPr bwMode="auto">
            <a:xfrm>
              <a:off x="2381" y="1570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896" name="Line 8"/>
            <p:cNvSpPr>
              <a:spLocks noChangeShapeType="1"/>
            </p:cNvSpPr>
            <p:nvPr/>
          </p:nvSpPr>
          <p:spPr bwMode="auto">
            <a:xfrm>
              <a:off x="2381" y="1661"/>
              <a:ext cx="63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897" name="Line 9"/>
            <p:cNvSpPr>
              <a:spLocks noChangeShapeType="1"/>
            </p:cNvSpPr>
            <p:nvPr/>
          </p:nvSpPr>
          <p:spPr bwMode="auto">
            <a:xfrm flipV="1">
              <a:off x="2562" y="1434"/>
              <a:ext cx="227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898" name="Line 10"/>
            <p:cNvSpPr>
              <a:spLocks noChangeShapeType="1"/>
            </p:cNvSpPr>
            <p:nvPr/>
          </p:nvSpPr>
          <p:spPr bwMode="auto">
            <a:xfrm>
              <a:off x="3107" y="1661"/>
              <a:ext cx="7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899" name="Oval 11"/>
            <p:cNvSpPr>
              <a:spLocks noChangeArrowheads="1"/>
            </p:cNvSpPr>
            <p:nvPr/>
          </p:nvSpPr>
          <p:spPr bwMode="auto">
            <a:xfrm>
              <a:off x="3833" y="1389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0" name="Line 12"/>
            <p:cNvSpPr>
              <a:spLocks noChangeShapeType="1"/>
            </p:cNvSpPr>
            <p:nvPr/>
          </p:nvSpPr>
          <p:spPr bwMode="auto">
            <a:xfrm>
              <a:off x="4422" y="1661"/>
              <a:ext cx="7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1" name="Line 13"/>
            <p:cNvSpPr>
              <a:spLocks noChangeShapeType="1"/>
            </p:cNvSpPr>
            <p:nvPr/>
          </p:nvSpPr>
          <p:spPr bwMode="auto">
            <a:xfrm>
              <a:off x="1565" y="1661"/>
              <a:ext cx="7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2" name="Oval 14"/>
            <p:cNvSpPr>
              <a:spLocks noChangeArrowheads="1"/>
            </p:cNvSpPr>
            <p:nvPr/>
          </p:nvSpPr>
          <p:spPr bwMode="auto">
            <a:xfrm>
              <a:off x="975" y="1344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3" name="Line 15"/>
            <p:cNvSpPr>
              <a:spLocks noChangeShapeType="1"/>
            </p:cNvSpPr>
            <p:nvPr/>
          </p:nvSpPr>
          <p:spPr bwMode="auto">
            <a:xfrm>
              <a:off x="249" y="1661"/>
              <a:ext cx="7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4" name="Line 16"/>
            <p:cNvSpPr>
              <a:spLocks noChangeShapeType="1"/>
            </p:cNvSpPr>
            <p:nvPr/>
          </p:nvSpPr>
          <p:spPr bwMode="auto">
            <a:xfrm>
              <a:off x="249" y="1661"/>
              <a:ext cx="0" cy="154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5" name="Line 17"/>
            <p:cNvSpPr>
              <a:spLocks noChangeShapeType="1"/>
            </p:cNvSpPr>
            <p:nvPr/>
          </p:nvSpPr>
          <p:spPr bwMode="auto">
            <a:xfrm>
              <a:off x="5148" y="1661"/>
              <a:ext cx="0" cy="154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6" name="Line 18"/>
            <p:cNvSpPr>
              <a:spLocks noChangeShapeType="1"/>
            </p:cNvSpPr>
            <p:nvPr/>
          </p:nvSpPr>
          <p:spPr bwMode="auto">
            <a:xfrm>
              <a:off x="249" y="3203"/>
              <a:ext cx="7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7" name="Oval 19"/>
            <p:cNvSpPr>
              <a:spLocks noChangeArrowheads="1"/>
            </p:cNvSpPr>
            <p:nvPr/>
          </p:nvSpPr>
          <p:spPr bwMode="auto">
            <a:xfrm>
              <a:off x="975" y="2886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8" name="Line 20"/>
            <p:cNvSpPr>
              <a:spLocks noChangeShapeType="1"/>
            </p:cNvSpPr>
            <p:nvPr/>
          </p:nvSpPr>
          <p:spPr bwMode="auto">
            <a:xfrm>
              <a:off x="1565" y="3203"/>
              <a:ext cx="7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09" name="Oval 21"/>
            <p:cNvSpPr>
              <a:spLocks noChangeArrowheads="1"/>
            </p:cNvSpPr>
            <p:nvPr/>
          </p:nvSpPr>
          <p:spPr bwMode="auto">
            <a:xfrm>
              <a:off x="2245" y="2886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0" name="Line 22"/>
            <p:cNvSpPr>
              <a:spLocks noChangeShapeType="1"/>
            </p:cNvSpPr>
            <p:nvPr/>
          </p:nvSpPr>
          <p:spPr bwMode="auto">
            <a:xfrm>
              <a:off x="2835" y="3203"/>
              <a:ext cx="7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1" name="Oval 23"/>
            <p:cNvSpPr>
              <a:spLocks noChangeArrowheads="1"/>
            </p:cNvSpPr>
            <p:nvPr/>
          </p:nvSpPr>
          <p:spPr bwMode="auto">
            <a:xfrm>
              <a:off x="3560" y="2931"/>
              <a:ext cx="590" cy="590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2" name="Line 24"/>
            <p:cNvSpPr>
              <a:spLocks noChangeShapeType="1"/>
            </p:cNvSpPr>
            <p:nvPr/>
          </p:nvSpPr>
          <p:spPr bwMode="auto">
            <a:xfrm>
              <a:off x="4150" y="3203"/>
              <a:ext cx="99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3" name="Line 25"/>
            <p:cNvSpPr>
              <a:spLocks noChangeShapeType="1"/>
            </p:cNvSpPr>
            <p:nvPr/>
          </p:nvSpPr>
          <p:spPr bwMode="auto">
            <a:xfrm>
              <a:off x="1066" y="2976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4" name="Line 26"/>
            <p:cNvSpPr>
              <a:spLocks noChangeShapeType="1"/>
            </p:cNvSpPr>
            <p:nvPr/>
          </p:nvSpPr>
          <p:spPr bwMode="auto">
            <a:xfrm flipH="1">
              <a:off x="1066" y="2976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5" name="Line 27"/>
            <p:cNvSpPr>
              <a:spLocks noChangeShapeType="1"/>
            </p:cNvSpPr>
            <p:nvPr/>
          </p:nvSpPr>
          <p:spPr bwMode="auto">
            <a:xfrm flipH="1">
              <a:off x="3651" y="3022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6" name="Line 28"/>
            <p:cNvSpPr>
              <a:spLocks noChangeShapeType="1"/>
            </p:cNvSpPr>
            <p:nvPr/>
          </p:nvSpPr>
          <p:spPr bwMode="auto">
            <a:xfrm>
              <a:off x="3651" y="3022"/>
              <a:ext cx="408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7" name="Text Box 29"/>
            <p:cNvSpPr txBox="1">
              <a:spLocks noChangeArrowheads="1"/>
            </p:cNvSpPr>
            <p:nvPr/>
          </p:nvSpPr>
          <p:spPr bwMode="auto">
            <a:xfrm>
              <a:off x="2290" y="2886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A</a:t>
              </a:r>
              <a:endParaRPr lang="en-AU" sz="5400"/>
            </a:p>
          </p:txBody>
        </p:sp>
        <p:sp>
          <p:nvSpPr>
            <p:cNvPr id="293918" name="Text Box 30"/>
            <p:cNvSpPr txBox="1">
              <a:spLocks noChangeArrowheads="1"/>
            </p:cNvSpPr>
            <p:nvPr/>
          </p:nvSpPr>
          <p:spPr bwMode="auto">
            <a:xfrm>
              <a:off x="1066" y="1344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A</a:t>
              </a:r>
              <a:endParaRPr lang="en-AU" sz="5400"/>
            </a:p>
          </p:txBody>
        </p:sp>
        <p:sp>
          <p:nvSpPr>
            <p:cNvPr id="293919" name="Text Box 31"/>
            <p:cNvSpPr txBox="1">
              <a:spLocks noChangeArrowheads="1"/>
            </p:cNvSpPr>
            <p:nvPr/>
          </p:nvSpPr>
          <p:spPr bwMode="auto">
            <a:xfrm>
              <a:off x="3923" y="1389"/>
              <a:ext cx="408" cy="5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A</a:t>
              </a:r>
              <a:endParaRPr lang="en-AU" sz="5400"/>
            </a:p>
          </p:txBody>
        </p:sp>
      </p:grpSp>
      <p:pic>
        <p:nvPicPr>
          <p:cNvPr id="33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98994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1</a:t>
            </a:r>
            <a:endParaRPr lang="en-AU"/>
          </a:p>
        </p:txBody>
      </p:sp>
      <p:graphicFrame>
        <p:nvGraphicFramePr>
          <p:cNvPr id="394243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4039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1</a:t>
            </a:r>
            <a:endParaRPr lang="en-AU"/>
          </a:p>
        </p:txBody>
      </p:sp>
      <p:graphicFrame>
        <p:nvGraphicFramePr>
          <p:cNvPr id="442371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42390" name="Line 22"/>
          <p:cNvSpPr>
            <a:spLocks noChangeShapeType="1"/>
          </p:cNvSpPr>
          <p:nvPr/>
        </p:nvSpPr>
        <p:spPr bwMode="auto">
          <a:xfrm flipH="1">
            <a:off x="4859338" y="3644900"/>
            <a:ext cx="1512887" cy="11525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00419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1</a:t>
            </a:r>
            <a:endParaRPr lang="en-AU"/>
          </a:p>
        </p:txBody>
      </p:sp>
      <p:graphicFrame>
        <p:nvGraphicFramePr>
          <p:cNvPr id="395267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Shared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0609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1</a:t>
            </a:r>
            <a:endParaRPr lang="en-AU"/>
          </a:p>
        </p:txBody>
      </p:sp>
      <p:graphicFrame>
        <p:nvGraphicFramePr>
          <p:cNvPr id="397315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Shared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Shared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79736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2</a:t>
            </a:r>
            <a:endParaRPr lang="en-AU"/>
          </a:p>
        </p:txBody>
      </p:sp>
      <p:graphicFrame>
        <p:nvGraphicFramePr>
          <p:cNvPr id="461855" name="Group 31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0564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2</a:t>
            </a:r>
            <a:endParaRPr lang="en-AU"/>
          </a:p>
        </p:txBody>
      </p:sp>
      <p:graphicFrame>
        <p:nvGraphicFramePr>
          <p:cNvPr id="462851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428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2</a:t>
            </a:r>
            <a:endParaRPr lang="en-AU"/>
          </a:p>
        </p:txBody>
      </p:sp>
      <p:graphicFrame>
        <p:nvGraphicFramePr>
          <p:cNvPr id="463875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903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2</a:t>
            </a:r>
            <a:endParaRPr lang="en-AU"/>
          </a:p>
        </p:txBody>
      </p:sp>
      <p:graphicFrame>
        <p:nvGraphicFramePr>
          <p:cNvPr id="464899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4918" name="Line 22"/>
          <p:cNvSpPr>
            <a:spLocks noChangeShapeType="1"/>
          </p:cNvSpPr>
          <p:nvPr/>
        </p:nvSpPr>
        <p:spPr bwMode="auto">
          <a:xfrm flipH="1" flipV="1">
            <a:off x="5580063" y="3789363"/>
            <a:ext cx="936625" cy="10795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493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2</a:t>
            </a:r>
            <a:endParaRPr lang="en-AU"/>
          </a:p>
        </p:txBody>
      </p:sp>
      <p:graphicFrame>
        <p:nvGraphicFramePr>
          <p:cNvPr id="465923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Voltage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Shared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Current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Shared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Same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5942" name="Line 22"/>
          <p:cNvSpPr>
            <a:spLocks noChangeShapeType="1"/>
          </p:cNvSpPr>
          <p:nvPr/>
        </p:nvSpPr>
        <p:spPr bwMode="auto">
          <a:xfrm flipH="1" flipV="1">
            <a:off x="5580063" y="3789363"/>
            <a:ext cx="936625" cy="10795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1397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3</a:t>
            </a:r>
            <a:endParaRPr lang="en-AU"/>
          </a:p>
        </p:txBody>
      </p:sp>
      <p:graphicFrame>
        <p:nvGraphicFramePr>
          <p:cNvPr id="466947" name="Group 3"/>
          <p:cNvGraphicFramePr>
            <a:graphicFrameLocks noGrp="1"/>
          </p:cNvGraphicFramePr>
          <p:nvPr>
            <p:ph sz="half" idx="2"/>
          </p:nvPr>
        </p:nvGraphicFramePr>
        <p:xfrm>
          <a:off x="1331913" y="1557338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7263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932688"/>
          </a:xfrm>
        </p:spPr>
        <p:txBody>
          <a:bodyPr/>
          <a:lstStyle/>
          <a:p>
            <a:r>
              <a:rPr lang="en-NZ" dirty="0"/>
              <a:t>Series Circuit Analogy - Current</a:t>
            </a:r>
            <a:endParaRPr lang="en-AU" dirty="0"/>
          </a:p>
        </p:txBody>
      </p:sp>
      <p:sp>
        <p:nvSpPr>
          <p:cNvPr id="2959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31913" y="1412875"/>
            <a:ext cx="7632700" cy="3887788"/>
          </a:xfrm>
        </p:spPr>
        <p:txBody>
          <a:bodyPr/>
          <a:lstStyle/>
          <a:p>
            <a:r>
              <a:rPr lang="en-NZ" sz="4400" dirty="0"/>
              <a:t>Concrete version of abstract idea</a:t>
            </a:r>
          </a:p>
          <a:p>
            <a:r>
              <a:rPr lang="en-NZ" sz="4400" dirty="0"/>
              <a:t>Electrons are not “used up”</a:t>
            </a:r>
          </a:p>
          <a:p>
            <a:r>
              <a:rPr lang="en-NZ" sz="4400" dirty="0"/>
              <a:t>A real circuit on a bench will be more understandable</a:t>
            </a:r>
            <a:endParaRPr lang="en-AU" sz="4400" dirty="0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61544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3</a:t>
            </a:r>
            <a:endParaRPr lang="en-AU"/>
          </a:p>
        </p:txBody>
      </p:sp>
      <p:graphicFrame>
        <p:nvGraphicFramePr>
          <p:cNvPr id="467993" name="Group 2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58180923"/>
              </p:ext>
            </p:extLst>
          </p:nvPr>
        </p:nvGraphicFramePr>
        <p:xfrm>
          <a:off x="1331913" y="1447800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This will be left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6088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Series &amp; Parallel: Voltage &amp; Current Summary Version 3</a:t>
            </a:r>
            <a:endParaRPr lang="en-AU" dirty="0"/>
          </a:p>
        </p:txBody>
      </p:sp>
      <p:graphicFrame>
        <p:nvGraphicFramePr>
          <p:cNvPr id="468995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92833402"/>
              </p:ext>
            </p:extLst>
          </p:nvPr>
        </p:nvGraphicFramePr>
        <p:xfrm>
          <a:off x="1331913" y="1447800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This will be left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for you to fill in.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16208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/>
              <a:t>Series &amp; Parallel: Voltage &amp; Current Summary Version 3</a:t>
            </a:r>
            <a:endParaRPr lang="en-AU"/>
          </a:p>
        </p:txBody>
      </p:sp>
      <p:graphicFrame>
        <p:nvGraphicFramePr>
          <p:cNvPr id="470019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19788016"/>
              </p:ext>
            </p:extLst>
          </p:nvPr>
        </p:nvGraphicFramePr>
        <p:xfrm>
          <a:off x="1331913" y="1524000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This will be left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for you to fill in.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You will find the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38226"/>
            <a:ext cx="3886200" cy="772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786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47813" y="152400"/>
            <a:ext cx="7386637" cy="1325563"/>
          </a:xfrm>
        </p:spPr>
        <p:txBody>
          <a:bodyPr>
            <a:normAutofit fontScale="90000"/>
          </a:bodyPr>
          <a:lstStyle/>
          <a:p>
            <a:r>
              <a:rPr lang="en-NZ" dirty="0"/>
              <a:t>Series &amp; Parallel: Voltage &amp; Current Summary Version 3</a:t>
            </a:r>
            <a:endParaRPr lang="en-AU" dirty="0"/>
          </a:p>
        </p:txBody>
      </p:sp>
      <p:graphicFrame>
        <p:nvGraphicFramePr>
          <p:cNvPr id="471043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43485775"/>
              </p:ext>
            </p:extLst>
          </p:nvPr>
        </p:nvGraphicFramePr>
        <p:xfrm>
          <a:off x="1331913" y="1447800"/>
          <a:ext cx="7488237" cy="4751389"/>
        </p:xfrm>
        <a:graphic>
          <a:graphicData uri="http://schemas.openxmlformats.org/drawingml/2006/table">
            <a:tbl>
              <a:tblPr/>
              <a:tblGrid>
                <a:gridCol w="2495550"/>
                <a:gridCol w="2497137"/>
                <a:gridCol w="2495550"/>
              </a:tblGrid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Series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This will be left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for you to fill in.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Parallel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You will find the</a:t>
                      </a:r>
                      <a:endParaRPr kumimoji="0" lang="en-AU" sz="4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pattern works.</a:t>
                      </a:r>
                      <a:endParaRPr kumimoji="0" lang="en-A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38226"/>
            <a:ext cx="3886200" cy="772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913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51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NZ" dirty="0"/>
              <a:t>And what’s obvious to the participants….</a:t>
            </a:r>
            <a:endParaRPr lang="en-AU" dirty="0"/>
          </a:p>
        </p:txBody>
      </p:sp>
      <p:sp>
        <p:nvSpPr>
          <p:cNvPr id="4372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31913" y="1412875"/>
            <a:ext cx="7632700" cy="489585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NZ" sz="8000" dirty="0"/>
              <a:t>Current in series is the </a:t>
            </a:r>
            <a:r>
              <a:rPr lang="en-NZ" sz="8000" b="1" u="sng" dirty="0"/>
              <a:t>same</a:t>
            </a:r>
            <a:r>
              <a:rPr lang="en-NZ" sz="8000" dirty="0"/>
              <a:t> everywhere</a:t>
            </a:r>
            <a:endParaRPr lang="en-AU" sz="8000" dirty="0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33937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484438" y="188913"/>
            <a:ext cx="6480175" cy="936625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NZ" sz="5400" dirty="0"/>
              <a:t>Parallel Circuit</a:t>
            </a:r>
          </a:p>
          <a:p>
            <a:pPr>
              <a:lnSpc>
                <a:spcPct val="80000"/>
              </a:lnSpc>
            </a:pPr>
            <a:endParaRPr lang="en-AU" sz="5400" dirty="0"/>
          </a:p>
        </p:txBody>
      </p:sp>
      <p:grpSp>
        <p:nvGrpSpPr>
          <p:cNvPr id="6" name="Group 5"/>
          <p:cNvGrpSpPr/>
          <p:nvPr/>
        </p:nvGrpSpPr>
        <p:grpSpPr>
          <a:xfrm>
            <a:off x="1908175" y="757238"/>
            <a:ext cx="5688013" cy="5186362"/>
            <a:chOff x="1908175" y="979488"/>
            <a:chExt cx="5688013" cy="5186362"/>
          </a:xfrm>
        </p:grpSpPr>
        <p:sp>
          <p:nvSpPr>
            <p:cNvPr id="313348" name="Line 4"/>
            <p:cNvSpPr>
              <a:spLocks noChangeShapeType="1"/>
            </p:cNvSpPr>
            <p:nvPr/>
          </p:nvSpPr>
          <p:spPr bwMode="auto">
            <a:xfrm>
              <a:off x="3059113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49" name="Line 5"/>
            <p:cNvSpPr>
              <a:spLocks noChangeShapeType="1"/>
            </p:cNvSpPr>
            <p:nvPr/>
          </p:nvSpPr>
          <p:spPr bwMode="auto">
            <a:xfrm>
              <a:off x="4211638" y="1050925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0" name="Line 6"/>
            <p:cNvSpPr>
              <a:spLocks noChangeShapeType="1"/>
            </p:cNvSpPr>
            <p:nvPr/>
          </p:nvSpPr>
          <p:spPr bwMode="auto">
            <a:xfrm>
              <a:off x="4356100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1" name="Line 7"/>
            <p:cNvSpPr>
              <a:spLocks noChangeShapeType="1"/>
            </p:cNvSpPr>
            <p:nvPr/>
          </p:nvSpPr>
          <p:spPr bwMode="auto">
            <a:xfrm>
              <a:off x="3203575" y="1266825"/>
              <a:ext cx="0" cy="360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2" name="Line 8"/>
            <p:cNvSpPr>
              <a:spLocks noChangeShapeType="1"/>
            </p:cNvSpPr>
            <p:nvPr/>
          </p:nvSpPr>
          <p:spPr bwMode="auto">
            <a:xfrm>
              <a:off x="3203575" y="1411288"/>
              <a:ext cx="100806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3" name="Line 9"/>
            <p:cNvSpPr>
              <a:spLocks noChangeShapeType="1"/>
            </p:cNvSpPr>
            <p:nvPr/>
          </p:nvSpPr>
          <p:spPr bwMode="auto">
            <a:xfrm flipV="1">
              <a:off x="3490913" y="1050925"/>
              <a:ext cx="360362" cy="647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4" name="Line 10"/>
            <p:cNvSpPr>
              <a:spLocks noChangeShapeType="1"/>
            </p:cNvSpPr>
            <p:nvPr/>
          </p:nvSpPr>
          <p:spPr bwMode="auto">
            <a:xfrm>
              <a:off x="4356100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5" name="Oval 11"/>
            <p:cNvSpPr>
              <a:spLocks noChangeArrowheads="1"/>
            </p:cNvSpPr>
            <p:nvPr/>
          </p:nvSpPr>
          <p:spPr bwMode="auto">
            <a:xfrm>
              <a:off x="5508625" y="979488"/>
              <a:ext cx="936625" cy="936625"/>
            </a:xfrm>
            <a:prstGeom prst="ellipse">
              <a:avLst/>
            </a:prstGeom>
            <a:solidFill>
              <a:schemeClr val="accent1"/>
            </a:solidFill>
            <a:ln w="762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6" name="Line 12"/>
            <p:cNvSpPr>
              <a:spLocks noChangeShapeType="1"/>
            </p:cNvSpPr>
            <p:nvPr/>
          </p:nvSpPr>
          <p:spPr bwMode="auto">
            <a:xfrm>
              <a:off x="6443663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57" name="Line 13"/>
            <p:cNvSpPr>
              <a:spLocks noChangeShapeType="1"/>
            </p:cNvSpPr>
            <p:nvPr/>
          </p:nvSpPr>
          <p:spPr bwMode="auto">
            <a:xfrm>
              <a:off x="1908175" y="1411288"/>
              <a:ext cx="115252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61" name="Line 17"/>
            <p:cNvSpPr>
              <a:spLocks noChangeShapeType="1"/>
            </p:cNvSpPr>
            <p:nvPr/>
          </p:nvSpPr>
          <p:spPr bwMode="auto">
            <a:xfrm>
              <a:off x="7596188" y="1411288"/>
              <a:ext cx="0" cy="2447925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2" name="Group 36"/>
            <p:cNvGrpSpPr>
              <a:grpSpLocks/>
            </p:cNvGrpSpPr>
            <p:nvPr/>
          </p:nvGrpSpPr>
          <p:grpSpPr bwMode="auto">
            <a:xfrm>
              <a:off x="1908175" y="3357563"/>
              <a:ext cx="5688013" cy="1008062"/>
              <a:chOff x="1202" y="2114"/>
              <a:chExt cx="3583" cy="635"/>
            </a:xfrm>
          </p:grpSpPr>
          <p:sp>
            <p:nvSpPr>
              <p:cNvPr id="313364" name="Line 20"/>
              <p:cNvSpPr>
                <a:spLocks noChangeShapeType="1"/>
              </p:cNvSpPr>
              <p:nvPr/>
            </p:nvSpPr>
            <p:spPr bwMode="auto">
              <a:xfrm>
                <a:off x="1202" y="2431"/>
                <a:ext cx="72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3365" name="Oval 21"/>
              <p:cNvSpPr>
                <a:spLocks noChangeArrowheads="1"/>
              </p:cNvSpPr>
              <p:nvPr/>
            </p:nvSpPr>
            <p:spPr bwMode="auto">
              <a:xfrm>
                <a:off x="1882" y="2114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3366" name="Line 22"/>
              <p:cNvSpPr>
                <a:spLocks noChangeShapeType="1"/>
              </p:cNvSpPr>
              <p:nvPr/>
            </p:nvSpPr>
            <p:spPr bwMode="auto">
              <a:xfrm>
                <a:off x="2472" y="2431"/>
                <a:ext cx="72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3368" name="Line 24"/>
              <p:cNvSpPr>
                <a:spLocks noChangeShapeType="1"/>
              </p:cNvSpPr>
              <p:nvPr/>
            </p:nvSpPr>
            <p:spPr bwMode="auto">
              <a:xfrm>
                <a:off x="3787" y="2431"/>
                <a:ext cx="998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grpSp>
            <p:nvGrpSpPr>
              <p:cNvPr id="3" name="Group 35"/>
              <p:cNvGrpSpPr>
                <a:grpSpLocks/>
              </p:cNvGrpSpPr>
              <p:nvPr/>
            </p:nvGrpSpPr>
            <p:grpSpPr bwMode="auto">
              <a:xfrm>
                <a:off x="3197" y="2159"/>
                <a:ext cx="590" cy="590"/>
                <a:chOff x="3197" y="2159"/>
                <a:chExt cx="590" cy="590"/>
              </a:xfrm>
            </p:grpSpPr>
            <p:sp>
              <p:nvSpPr>
                <p:cNvPr id="313367" name="Oval 23"/>
                <p:cNvSpPr>
                  <a:spLocks noChangeArrowheads="1"/>
                </p:cNvSpPr>
                <p:nvPr/>
              </p:nvSpPr>
              <p:spPr bwMode="auto">
                <a:xfrm>
                  <a:off x="3197" y="2159"/>
                  <a:ext cx="590" cy="590"/>
                </a:xfrm>
                <a:prstGeom prst="ellipse">
                  <a:avLst/>
                </a:prstGeom>
                <a:solidFill>
                  <a:schemeClr val="accent1"/>
                </a:solidFill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NZ"/>
                </a:p>
              </p:txBody>
            </p:sp>
            <p:sp>
              <p:nvSpPr>
                <p:cNvPr id="313371" name="Line 27"/>
                <p:cNvSpPr>
                  <a:spLocks noChangeShapeType="1"/>
                </p:cNvSpPr>
                <p:nvPr/>
              </p:nvSpPr>
              <p:spPr bwMode="auto">
                <a:xfrm flipH="1">
                  <a:off x="3288" y="2250"/>
                  <a:ext cx="408" cy="408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NZ"/>
                </a:p>
              </p:txBody>
            </p:sp>
            <p:sp>
              <p:nvSpPr>
                <p:cNvPr id="313372" name="Line 28"/>
                <p:cNvSpPr>
                  <a:spLocks noChangeShapeType="1"/>
                </p:cNvSpPr>
                <p:nvPr/>
              </p:nvSpPr>
              <p:spPr bwMode="auto">
                <a:xfrm>
                  <a:off x="3288" y="2250"/>
                  <a:ext cx="408" cy="408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NZ"/>
                </a:p>
              </p:txBody>
            </p:sp>
          </p:grpSp>
          <p:sp>
            <p:nvSpPr>
              <p:cNvPr id="313373" name="Text Box 29"/>
              <p:cNvSpPr txBox="1">
                <a:spLocks noChangeArrowheads="1"/>
              </p:cNvSpPr>
              <p:nvPr/>
            </p:nvSpPr>
            <p:spPr bwMode="auto">
              <a:xfrm>
                <a:off x="1927" y="2114"/>
                <a:ext cx="408" cy="57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NZ" sz="5400"/>
                  <a:t>A</a:t>
                </a:r>
                <a:endParaRPr lang="en-AU" sz="5400"/>
              </a:p>
            </p:txBody>
          </p:sp>
        </p:grpSp>
        <p:sp>
          <p:nvSpPr>
            <p:cNvPr id="313375" name="Text Box 31"/>
            <p:cNvSpPr txBox="1">
              <a:spLocks noChangeArrowheads="1"/>
            </p:cNvSpPr>
            <p:nvPr/>
          </p:nvSpPr>
          <p:spPr bwMode="auto">
            <a:xfrm>
              <a:off x="5651500" y="979488"/>
              <a:ext cx="647700" cy="9144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5400"/>
                <a:t>A</a:t>
              </a:r>
              <a:endParaRPr lang="en-AU" sz="5400"/>
            </a:p>
          </p:txBody>
        </p:sp>
        <p:grpSp>
          <p:nvGrpSpPr>
            <p:cNvPr id="4" name="Group 37"/>
            <p:cNvGrpSpPr>
              <a:grpSpLocks/>
            </p:cNvGrpSpPr>
            <p:nvPr/>
          </p:nvGrpSpPr>
          <p:grpSpPr bwMode="auto">
            <a:xfrm>
              <a:off x="1908175" y="5157788"/>
              <a:ext cx="5688013" cy="1008062"/>
              <a:chOff x="1202" y="2114"/>
              <a:chExt cx="3583" cy="635"/>
            </a:xfrm>
          </p:grpSpPr>
          <p:sp>
            <p:nvSpPr>
              <p:cNvPr id="313382" name="Line 38"/>
              <p:cNvSpPr>
                <a:spLocks noChangeShapeType="1"/>
              </p:cNvSpPr>
              <p:nvPr/>
            </p:nvSpPr>
            <p:spPr bwMode="auto">
              <a:xfrm>
                <a:off x="1202" y="2431"/>
                <a:ext cx="72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3383" name="Oval 39"/>
              <p:cNvSpPr>
                <a:spLocks noChangeArrowheads="1"/>
              </p:cNvSpPr>
              <p:nvPr/>
            </p:nvSpPr>
            <p:spPr bwMode="auto">
              <a:xfrm>
                <a:off x="1882" y="2114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3384" name="Line 40"/>
              <p:cNvSpPr>
                <a:spLocks noChangeShapeType="1"/>
              </p:cNvSpPr>
              <p:nvPr/>
            </p:nvSpPr>
            <p:spPr bwMode="auto">
              <a:xfrm>
                <a:off x="2472" y="2431"/>
                <a:ext cx="72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13385" name="Line 41"/>
              <p:cNvSpPr>
                <a:spLocks noChangeShapeType="1"/>
              </p:cNvSpPr>
              <p:nvPr/>
            </p:nvSpPr>
            <p:spPr bwMode="auto">
              <a:xfrm>
                <a:off x="3787" y="2431"/>
                <a:ext cx="998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grpSp>
            <p:nvGrpSpPr>
              <p:cNvPr id="5" name="Group 42"/>
              <p:cNvGrpSpPr>
                <a:grpSpLocks/>
              </p:cNvGrpSpPr>
              <p:nvPr/>
            </p:nvGrpSpPr>
            <p:grpSpPr bwMode="auto">
              <a:xfrm>
                <a:off x="3197" y="2159"/>
                <a:ext cx="590" cy="590"/>
                <a:chOff x="3197" y="2159"/>
                <a:chExt cx="590" cy="590"/>
              </a:xfrm>
            </p:grpSpPr>
            <p:sp>
              <p:nvSpPr>
                <p:cNvPr id="313387" name="Oval 43"/>
                <p:cNvSpPr>
                  <a:spLocks noChangeArrowheads="1"/>
                </p:cNvSpPr>
                <p:nvPr/>
              </p:nvSpPr>
              <p:spPr bwMode="auto">
                <a:xfrm>
                  <a:off x="3197" y="2159"/>
                  <a:ext cx="590" cy="590"/>
                </a:xfrm>
                <a:prstGeom prst="ellipse">
                  <a:avLst/>
                </a:prstGeom>
                <a:solidFill>
                  <a:schemeClr val="accent1"/>
                </a:solidFill>
                <a:ln w="762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NZ"/>
                </a:p>
              </p:txBody>
            </p:sp>
            <p:sp>
              <p:nvSpPr>
                <p:cNvPr id="313388" name="Line 44"/>
                <p:cNvSpPr>
                  <a:spLocks noChangeShapeType="1"/>
                </p:cNvSpPr>
                <p:nvPr/>
              </p:nvSpPr>
              <p:spPr bwMode="auto">
                <a:xfrm flipH="1">
                  <a:off x="3288" y="2250"/>
                  <a:ext cx="408" cy="408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NZ"/>
                </a:p>
              </p:txBody>
            </p:sp>
            <p:sp>
              <p:nvSpPr>
                <p:cNvPr id="313389" name="Line 45"/>
                <p:cNvSpPr>
                  <a:spLocks noChangeShapeType="1"/>
                </p:cNvSpPr>
                <p:nvPr/>
              </p:nvSpPr>
              <p:spPr bwMode="auto">
                <a:xfrm>
                  <a:off x="3288" y="2250"/>
                  <a:ext cx="408" cy="408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NZ"/>
                </a:p>
              </p:txBody>
            </p:sp>
          </p:grpSp>
          <p:sp>
            <p:nvSpPr>
              <p:cNvPr id="313390" name="Text Box 46"/>
              <p:cNvSpPr txBox="1">
                <a:spLocks noChangeArrowheads="1"/>
              </p:cNvSpPr>
              <p:nvPr/>
            </p:nvSpPr>
            <p:spPr bwMode="auto">
              <a:xfrm>
                <a:off x="1927" y="2114"/>
                <a:ext cx="408" cy="57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NZ" sz="5400" dirty="0"/>
                  <a:t>A</a:t>
                </a:r>
                <a:endParaRPr lang="en-AU" sz="5400" dirty="0"/>
              </a:p>
            </p:txBody>
          </p:sp>
        </p:grpSp>
        <p:sp>
          <p:nvSpPr>
            <p:cNvPr id="313391" name="Line 47"/>
            <p:cNvSpPr>
              <a:spLocks noChangeShapeType="1"/>
            </p:cNvSpPr>
            <p:nvPr/>
          </p:nvSpPr>
          <p:spPr bwMode="auto">
            <a:xfrm>
              <a:off x="7596188" y="3860800"/>
              <a:ext cx="0" cy="1800225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13392" name="Line 48"/>
            <p:cNvSpPr>
              <a:spLocks noChangeShapeType="1"/>
            </p:cNvSpPr>
            <p:nvPr/>
          </p:nvSpPr>
          <p:spPr bwMode="auto">
            <a:xfrm flipV="1">
              <a:off x="1908175" y="1412875"/>
              <a:ext cx="0" cy="424815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38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99989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62000" y="457200"/>
            <a:ext cx="8229600" cy="780288"/>
          </a:xfrm>
        </p:spPr>
        <p:txBody>
          <a:bodyPr>
            <a:normAutofit/>
          </a:bodyPr>
          <a:lstStyle/>
          <a:p>
            <a:r>
              <a:rPr lang="en-NZ" dirty="0"/>
              <a:t>Parallel Circuit Analogy </a:t>
            </a:r>
            <a:r>
              <a:rPr lang="en-NZ" dirty="0" smtClean="0"/>
              <a:t>– Current</a:t>
            </a:r>
            <a:endParaRPr lang="en-AU" dirty="0"/>
          </a:p>
        </p:txBody>
      </p:sp>
      <p:sp>
        <p:nvSpPr>
          <p:cNvPr id="3143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90600" y="1066800"/>
            <a:ext cx="7632700" cy="48244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NZ" sz="5400" dirty="0"/>
              <a:t>Drama is a concrete version of an abstract idea</a:t>
            </a:r>
          </a:p>
          <a:p>
            <a:pPr>
              <a:lnSpc>
                <a:spcPct val="90000"/>
              </a:lnSpc>
            </a:pPr>
            <a:r>
              <a:rPr lang="en-NZ" sz="5400" dirty="0"/>
              <a:t>A real circuit on a bench will be more understandable</a:t>
            </a: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45241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NZ" dirty="0"/>
              <a:t>Again, what’s obvious to the participants…</a:t>
            </a:r>
            <a:endParaRPr lang="en-AU" dirty="0"/>
          </a:p>
        </p:txBody>
      </p:sp>
      <p:sp>
        <p:nvSpPr>
          <p:cNvPr id="4382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31913" y="1906587"/>
            <a:ext cx="7632700" cy="3960813"/>
          </a:xfrm>
        </p:spPr>
        <p:txBody>
          <a:bodyPr>
            <a:normAutofit fontScale="92500" lnSpcReduction="20000"/>
          </a:bodyPr>
          <a:lstStyle/>
          <a:p>
            <a:pPr algn="ctr">
              <a:buFont typeface="Wingdings" pitchFamily="2" charset="2"/>
              <a:buNone/>
            </a:pPr>
            <a:r>
              <a:rPr lang="en-NZ" sz="10600" dirty="0"/>
              <a:t>Current in parallel is </a:t>
            </a:r>
            <a:r>
              <a:rPr lang="en-NZ" sz="10600" b="1" u="sng" dirty="0"/>
              <a:t>shared</a:t>
            </a:r>
            <a:endParaRPr lang="en-AU" sz="10600" b="1" u="sng" dirty="0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60878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2764</TotalTime>
  <Words>773</Words>
  <Application>Microsoft Office PowerPoint</Application>
  <PresentationFormat>On-screen Show (4:3)</PresentationFormat>
  <Paragraphs>204</Paragraphs>
  <Slides>54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0" baseType="lpstr">
      <vt:lpstr>Calibri</vt:lpstr>
      <vt:lpstr>Candara</vt:lpstr>
      <vt:lpstr>Symbol</vt:lpstr>
      <vt:lpstr>TheSansBold-Plain</vt:lpstr>
      <vt:lpstr>Wingdings</vt:lpstr>
      <vt:lpstr>Waveform</vt:lpstr>
      <vt:lpstr>Teaching Electricity by Analogy</vt:lpstr>
      <vt:lpstr>Drama: Current Analogy</vt:lpstr>
      <vt:lpstr>Electric Current Analogy using Drama</vt:lpstr>
      <vt:lpstr>PowerPoint Presentation</vt:lpstr>
      <vt:lpstr>Series Circuit Analogy - Current</vt:lpstr>
      <vt:lpstr>And what’s obvious to the participants….</vt:lpstr>
      <vt:lpstr>PowerPoint Presentation</vt:lpstr>
      <vt:lpstr>Parallel Circuit Analogy – Current</vt:lpstr>
      <vt:lpstr>Again, what’s obvious to the participants…</vt:lpstr>
      <vt:lpstr>A summary of the behaviour of current</vt:lpstr>
      <vt:lpstr>Energy Couriers continued</vt:lpstr>
      <vt:lpstr>Energy Couriers continued</vt:lpstr>
      <vt:lpstr>Energy Couriers continued</vt:lpstr>
      <vt:lpstr>Energy Couriers continued</vt:lpstr>
      <vt:lpstr>Energy Couriers continued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Energy Couriers</vt:lpstr>
      <vt:lpstr>Parallel Circuit Analogy - Voltage</vt:lpstr>
      <vt:lpstr>And what is obvious to the participants…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Series Circuit Analogy - Voltage</vt:lpstr>
      <vt:lpstr>Again, what is obvious to the participants</vt:lpstr>
      <vt:lpstr>Series &amp; Parallel: Voltage &amp; Current Summary Version 1</vt:lpstr>
      <vt:lpstr>Series &amp; Parallel: Voltage &amp; Current Summary Version 1</vt:lpstr>
      <vt:lpstr>Series &amp; Parallel: Voltage &amp; Current Summary Version 1</vt:lpstr>
      <vt:lpstr>Series &amp; Parallel: Voltage &amp; Current Summary Version 1</vt:lpstr>
      <vt:lpstr>Series &amp; Parallel: Voltage &amp; Current Summary Version 1</vt:lpstr>
      <vt:lpstr>Series &amp; Parallel: Voltage &amp; Current Summary Version 1</vt:lpstr>
      <vt:lpstr>Series &amp; Parallel: Voltage &amp; Current Summary Version 2</vt:lpstr>
      <vt:lpstr>Series &amp; Parallel: Voltage &amp; Current Summary Version 2</vt:lpstr>
      <vt:lpstr>Series &amp; Parallel: Voltage &amp; Current Summary Version 2</vt:lpstr>
      <vt:lpstr>Series &amp; Parallel: Voltage &amp; Current Summary Version 2</vt:lpstr>
      <vt:lpstr>Series &amp; Parallel: Voltage &amp; Current Summary Version 2</vt:lpstr>
      <vt:lpstr>Series &amp; Parallel: Voltage &amp; Current Summary Version 3</vt:lpstr>
      <vt:lpstr>Series &amp; Parallel: Voltage &amp; Current Summary Version 3</vt:lpstr>
      <vt:lpstr>Series &amp; Parallel: Voltage &amp; Current Summary Version 3</vt:lpstr>
      <vt:lpstr>Series &amp; Parallel: Voltage &amp; Current Summary Version 3</vt:lpstr>
      <vt:lpstr>Series &amp; Parallel: Voltage &amp; Current Summary Version 3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168</cp:revision>
  <dcterms:created xsi:type="dcterms:W3CDTF">2006-08-16T00:00:00Z</dcterms:created>
  <dcterms:modified xsi:type="dcterms:W3CDTF">2013-05-16T00:33:01Z</dcterms:modified>
</cp:coreProperties>
</file>