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0" r:id="rId10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A3F3C-5A65-4792-83AF-6968AAA9AC2F}" type="datetimeFigureOut">
              <a:rPr lang="en-NZ" smtClean="0"/>
              <a:t>8/03/2011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88109-0324-4997-82C9-EDF74A27A1D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65845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NZ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564BCF2-B530-4099-9EC2-2FAC49194EA2}" type="datetimeFigureOut">
              <a:rPr lang="en-NZ" smtClean="0"/>
              <a:pPr/>
              <a:t>8/03/2011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NZ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13B3BA-1676-4408-9D8F-67081C51B81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Educator\Local Settings\Temporary Internet Files\Content.IE5\M5P9T3HO\MP90040679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Structure and function</a:t>
            </a:r>
            <a:endParaRPr lang="en-NZ" sz="4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NZ" sz="4800" dirty="0" smtClean="0"/>
              <a:t>ALL ABOUT BONES</a:t>
            </a:r>
            <a:endParaRPr lang="en-NZ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Bones are made of both living and non-living tissue.  They can grow in length and width and repair themselves when damaged.</a:t>
            </a: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924944"/>
            <a:ext cx="4572000" cy="340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3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parts of a bone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NZ" u="sng" dirty="0" smtClean="0"/>
              <a:t>Periosteum</a:t>
            </a:r>
            <a:r>
              <a:rPr lang="en-NZ" dirty="0" smtClean="0"/>
              <a:t> – the tough outer cover </a:t>
            </a:r>
            <a:r>
              <a:rPr lang="en-NZ" dirty="0" smtClean="0"/>
              <a:t>(membrane) of </a:t>
            </a:r>
            <a:r>
              <a:rPr lang="en-NZ" dirty="0" smtClean="0"/>
              <a:t>the bone.  It contains blood vessels</a:t>
            </a:r>
            <a:r>
              <a:rPr lang="en-NZ" dirty="0" smtClean="0"/>
              <a:t>.</a:t>
            </a:r>
            <a:endParaRPr lang="en-NZ" dirty="0" smtClean="0"/>
          </a:p>
          <a:p>
            <a:r>
              <a:rPr lang="en-NZ" u="sng" dirty="0" smtClean="0"/>
              <a:t>Compact bone </a:t>
            </a:r>
            <a:r>
              <a:rPr lang="en-NZ" dirty="0" smtClean="0"/>
              <a:t>– The dense, hard outer layer of the bone we </a:t>
            </a:r>
            <a:r>
              <a:rPr lang="en-NZ" dirty="0" smtClean="0"/>
              <a:t>see. It forms the diaphysis (bone shaft).  </a:t>
            </a:r>
          </a:p>
          <a:p>
            <a:r>
              <a:rPr lang="en-US" u="sng" dirty="0" smtClean="0"/>
              <a:t>Cartilage</a:t>
            </a:r>
            <a:r>
              <a:rPr lang="en-US" dirty="0" smtClean="0"/>
              <a:t>  - The pearly white layer at the ends of bones that allow smooth movement of the joint.</a:t>
            </a:r>
            <a:endParaRPr lang="en-NZ" dirty="0"/>
          </a:p>
        </p:txBody>
      </p:sp>
      <p:pic>
        <p:nvPicPr>
          <p:cNvPr id="9" name="Content Placeholder 8" descr="bone-growth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019131"/>
            <a:ext cx="4006869" cy="5506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Parts of a bone continued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630288" cy="4681728"/>
          </a:xfrm>
        </p:spPr>
        <p:txBody>
          <a:bodyPr>
            <a:normAutofit fontScale="92500" lnSpcReduction="10000"/>
          </a:bodyPr>
          <a:lstStyle/>
          <a:p>
            <a:r>
              <a:rPr lang="en-NZ" u="sng" dirty="0" smtClean="0"/>
              <a:t>Spongy bone </a:t>
            </a:r>
            <a:r>
              <a:rPr lang="en-NZ" dirty="0" smtClean="0"/>
              <a:t>– lighter and less dense than compact bone, but is still strong</a:t>
            </a:r>
            <a:r>
              <a:rPr lang="en-NZ" dirty="0" smtClean="0"/>
              <a:t>. The spaces are filled with fat or marrow. It occurs beneath the compact bone at the bone head (epiphysis) where bones meet.</a:t>
            </a:r>
            <a:endParaRPr lang="en-NZ" dirty="0" smtClean="0"/>
          </a:p>
          <a:p>
            <a:endParaRPr lang="en-NZ" dirty="0" smtClean="0"/>
          </a:p>
          <a:p>
            <a:r>
              <a:rPr lang="en-NZ" u="sng" dirty="0" smtClean="0"/>
              <a:t>Marrow</a:t>
            </a:r>
            <a:r>
              <a:rPr lang="en-NZ" dirty="0" smtClean="0"/>
              <a:t> – two types:</a:t>
            </a:r>
          </a:p>
          <a:p>
            <a:pPr>
              <a:buNone/>
            </a:pPr>
            <a:r>
              <a:rPr lang="en-NZ" dirty="0" smtClean="0"/>
              <a:t>    Red: produces red blood cells, white blood cells and platelets for clotting.</a:t>
            </a:r>
          </a:p>
          <a:p>
            <a:pPr>
              <a:buNone/>
            </a:pPr>
            <a:r>
              <a:rPr lang="en-NZ" dirty="0" smtClean="0"/>
              <a:t>    Yellow: fat storage.</a:t>
            </a:r>
            <a:endParaRPr lang="en-NZ" dirty="0"/>
          </a:p>
        </p:txBody>
      </p:sp>
      <p:pic>
        <p:nvPicPr>
          <p:cNvPr id="7" name="Content Placeholder 6" descr="Caput_femoris_cortex_medull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24128" y="3861048"/>
            <a:ext cx="3227784" cy="2835315"/>
          </a:xfrm>
        </p:spPr>
      </p:pic>
      <p:pic>
        <p:nvPicPr>
          <p:cNvPr id="8" name="Picture 7" descr="BoneBloo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340768"/>
            <a:ext cx="3168352" cy="2561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Bone </a:t>
            </a:r>
            <a:r>
              <a:rPr lang="en-NZ" dirty="0" smtClean="0"/>
              <a:t>growth and repair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414264" cy="5153744"/>
          </a:xfrm>
        </p:spPr>
        <p:txBody>
          <a:bodyPr>
            <a:normAutofit/>
          </a:bodyPr>
          <a:lstStyle/>
          <a:p>
            <a:r>
              <a:rPr lang="en-US" dirty="0" smtClean="0"/>
              <a:t>Bone cells (osteocytes) are arranged in circles around </a:t>
            </a:r>
            <a:r>
              <a:rPr lang="en-US" dirty="0" err="1" smtClean="0"/>
              <a:t>Haversian</a:t>
            </a:r>
            <a:r>
              <a:rPr lang="en-US" dirty="0" smtClean="0"/>
              <a:t> canals which contain blood vessels and nerves.  </a:t>
            </a:r>
            <a:endParaRPr lang="en-NZ" dirty="0" smtClean="0"/>
          </a:p>
          <a:p>
            <a:r>
              <a:rPr lang="en-US" dirty="0" smtClean="0"/>
              <a:t>Between bone cells are calcium carbonate and calcium phosphate compounds and fibers of collagen for strength and flexibility.</a:t>
            </a:r>
            <a:endParaRPr lang="en-NZ" dirty="0"/>
          </a:p>
        </p:txBody>
      </p:sp>
      <p:pic>
        <p:nvPicPr>
          <p:cNvPr id="5" name="Content Placeholder 4" descr="imagesCAFV5VR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65489" y="1988840"/>
            <a:ext cx="4320480" cy="34563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growth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bones of </a:t>
            </a:r>
            <a:r>
              <a:rPr lang="en-US" smtClean="0"/>
              <a:t>a fetus </a:t>
            </a:r>
            <a:r>
              <a:rPr lang="en-US" dirty="0" smtClean="0"/>
              <a:t>are made of cartilage which hardens as the baby develops. This is called ossification and is when calcium compounds are deposited between the bone cells.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530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continued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a person grows, their bones increase in length and width.  </a:t>
            </a:r>
          </a:p>
          <a:p>
            <a:r>
              <a:rPr lang="en-US" dirty="0" smtClean="0"/>
              <a:t>The cartilage near the ends of the bones slowly ossifies, making the bone longer until roughly 20 years of age.  Then cartilage production and bone lengthening stop.</a:t>
            </a:r>
          </a:p>
          <a:p>
            <a:r>
              <a:rPr lang="en-US" dirty="0" smtClean="0"/>
              <a:t>New bone cells are made on the outer surface of bones so they get wider as a person ages.</a:t>
            </a:r>
          </a:p>
          <a:p>
            <a:endParaRPr lang="en-NZ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42005"/>
            <a:ext cx="4038600" cy="2940728"/>
          </a:xfrm>
        </p:spPr>
      </p:pic>
    </p:spTree>
    <p:extLst>
      <p:ext uri="{BB962C8B-B14F-4D97-AF65-F5344CB8AC3E}">
        <p14:creationId xmlns:p14="http://schemas.microsoft.com/office/powerpoint/2010/main" val="36513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Builders and changers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a bone is broken, cartilage is made to hold the pieces together until “bone </a:t>
            </a:r>
            <a:r>
              <a:rPr lang="en-US" b="1" dirty="0" smtClean="0"/>
              <a:t>b</a:t>
            </a:r>
            <a:r>
              <a:rPr lang="en-US" dirty="0" smtClean="0"/>
              <a:t>uilders” osteo</a:t>
            </a:r>
            <a:r>
              <a:rPr lang="en-US" b="1" dirty="0" smtClean="0"/>
              <a:t>b</a:t>
            </a:r>
            <a:r>
              <a:rPr lang="en-US" dirty="0" smtClean="0"/>
              <a:t>lasts, form and harden.</a:t>
            </a:r>
          </a:p>
          <a:p>
            <a:r>
              <a:rPr lang="en-US" dirty="0" smtClean="0"/>
              <a:t>Osteo</a:t>
            </a:r>
            <a:r>
              <a:rPr lang="en-US" b="1" dirty="0" smtClean="0"/>
              <a:t>c</a:t>
            </a:r>
            <a:r>
              <a:rPr lang="en-US" dirty="0" smtClean="0"/>
              <a:t>lasts are “bone </a:t>
            </a:r>
            <a:r>
              <a:rPr lang="en-US" b="1" dirty="0" smtClean="0"/>
              <a:t>c</a:t>
            </a:r>
            <a:r>
              <a:rPr lang="en-US" dirty="0" smtClean="0"/>
              <a:t>hangers” as they can break down bone and change it’s shape.</a:t>
            </a:r>
            <a:endParaRPr lang="en-NZ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124744"/>
            <a:ext cx="4384476" cy="5009728"/>
          </a:xfrm>
        </p:spPr>
      </p:pic>
    </p:spTree>
    <p:extLst>
      <p:ext uri="{BB962C8B-B14F-4D97-AF65-F5344CB8AC3E}">
        <p14:creationId xmlns:p14="http://schemas.microsoft.com/office/powerpoint/2010/main" val="124791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nk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3933056"/>
            <a:ext cx="5386214" cy="25905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Bones are held together by ligaments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3406152" cy="4681728"/>
          </a:xfrm>
        </p:spPr>
        <p:txBody>
          <a:bodyPr>
            <a:normAutofit/>
          </a:bodyPr>
          <a:lstStyle/>
          <a:p>
            <a:r>
              <a:rPr lang="en-NZ" dirty="0" smtClean="0"/>
              <a:t>Ligaments Link bones.  </a:t>
            </a:r>
          </a:p>
          <a:p>
            <a:r>
              <a:rPr lang="en-NZ" dirty="0" smtClean="0"/>
              <a:t>They are connective tissue made of collagen fibres.</a:t>
            </a:r>
          </a:p>
          <a:p>
            <a:r>
              <a:rPr lang="en-NZ" dirty="0" smtClean="0"/>
              <a:t>When ligaments are damaged, such as from sport, the joint becomes more mobile which can lead to pain.</a:t>
            </a:r>
            <a:endParaRPr lang="en-NZ" dirty="0"/>
          </a:p>
        </p:txBody>
      </p:sp>
      <p:pic>
        <p:nvPicPr>
          <p:cNvPr id="5" name="Content Placeholder 4" descr="knee-arthroscopy-normal-anatomy-pictur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8064" y="1196752"/>
            <a:ext cx="2808312" cy="29197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113</TotalTime>
  <Words>395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ALL ABOUT BONES</vt:lpstr>
      <vt:lpstr>Bones</vt:lpstr>
      <vt:lpstr>The parts of a bone</vt:lpstr>
      <vt:lpstr>Parts of a bone continued</vt:lpstr>
      <vt:lpstr>Bone growth and repair</vt:lpstr>
      <vt:lpstr>Bone growth</vt:lpstr>
      <vt:lpstr>Growth continued</vt:lpstr>
      <vt:lpstr>Builders and changers</vt:lpstr>
      <vt:lpstr>Bones are held together by ligaments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BONES</dc:title>
  <dc:creator>Home</dc:creator>
  <cp:lastModifiedBy>salogon</cp:lastModifiedBy>
  <cp:revision>9</cp:revision>
  <dcterms:created xsi:type="dcterms:W3CDTF">2011-03-07T08:06:42Z</dcterms:created>
  <dcterms:modified xsi:type="dcterms:W3CDTF">2011-03-08T09:07:45Z</dcterms:modified>
</cp:coreProperties>
</file>