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2" r:id="rId4"/>
    <p:sldId id="263" r:id="rId5"/>
    <p:sldId id="260" r:id="rId6"/>
    <p:sldId id="265" r:id="rId7"/>
    <p:sldId id="259" r:id="rId8"/>
    <p:sldId id="261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E461-4176-451E-920D-9B872BF5811F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B5EA3-3F45-4105-B13C-58AB2B46E98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E461-4176-451E-920D-9B872BF5811F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B5EA3-3F45-4105-B13C-58AB2B46E98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E461-4176-451E-920D-9B872BF5811F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B5EA3-3F45-4105-B13C-58AB2B46E98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E461-4176-451E-920D-9B872BF5811F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B5EA3-3F45-4105-B13C-58AB2B46E98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E461-4176-451E-920D-9B872BF5811F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B5EA3-3F45-4105-B13C-58AB2B46E98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E461-4176-451E-920D-9B872BF5811F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B5EA3-3F45-4105-B13C-58AB2B46E98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E461-4176-451E-920D-9B872BF5811F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B5EA3-3F45-4105-B13C-58AB2B46E98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E461-4176-451E-920D-9B872BF5811F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B5EA3-3F45-4105-B13C-58AB2B46E98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E461-4176-451E-920D-9B872BF5811F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B5EA3-3F45-4105-B13C-58AB2B46E98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E461-4176-451E-920D-9B872BF5811F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B5EA3-3F45-4105-B13C-58AB2B46E98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E461-4176-451E-920D-9B872BF5811F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B5EA3-3F45-4105-B13C-58AB2B46E98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1E461-4176-451E-920D-9B872BF5811F}" type="datetimeFigureOut">
              <a:rPr lang="en-US" smtClean="0"/>
              <a:pPr/>
              <a:t>9/10/2014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B5EA3-3F45-4105-B13C-58AB2B46E986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-zczJXSxnw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hysics.louisville.edu/cldavis/phys298/notes/beats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Resonance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ube 21"/>
          <p:cNvSpPr/>
          <p:nvPr/>
        </p:nvSpPr>
        <p:spPr>
          <a:xfrm>
            <a:off x="5286380" y="4857760"/>
            <a:ext cx="2000264" cy="571504"/>
          </a:xfrm>
          <a:prstGeom prst="cub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Resonance of Sound waves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NZ" dirty="0" smtClean="0"/>
              <a:t>Strike one fork with a rubber hammer, then cover the fork. Describe what you hear?</a:t>
            </a:r>
          </a:p>
        </p:txBody>
      </p:sp>
      <p:sp>
        <p:nvSpPr>
          <p:cNvPr id="21" name="Cube 20"/>
          <p:cNvSpPr/>
          <p:nvPr/>
        </p:nvSpPr>
        <p:spPr>
          <a:xfrm>
            <a:off x="2428860" y="4786322"/>
            <a:ext cx="2000264" cy="571504"/>
          </a:xfrm>
          <a:prstGeom prst="cub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grpSp>
        <p:nvGrpSpPr>
          <p:cNvPr id="15" name="Group 14"/>
          <p:cNvGrpSpPr/>
          <p:nvPr/>
        </p:nvGrpSpPr>
        <p:grpSpPr>
          <a:xfrm>
            <a:off x="3428198" y="4000504"/>
            <a:ext cx="90031" cy="857256"/>
            <a:chOff x="3428198" y="3643314"/>
            <a:chExt cx="90031" cy="857256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3250397" y="3821909"/>
              <a:ext cx="357190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rot="5400000">
              <a:off x="3335508" y="3821115"/>
              <a:ext cx="357190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Arc 8"/>
            <p:cNvSpPr/>
            <p:nvPr/>
          </p:nvSpPr>
          <p:spPr>
            <a:xfrm rot="10581117">
              <a:off x="3433298" y="3931629"/>
              <a:ext cx="84931" cy="138042"/>
            </a:xfrm>
            <a:prstGeom prst="arc">
              <a:avLst>
                <a:gd name="adj1" fmla="val 10242474"/>
                <a:gd name="adj2" fmla="val 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cxnSp>
          <p:nvCxnSpPr>
            <p:cNvPr id="12" name="Straight Connector 11"/>
            <p:cNvCxnSpPr/>
            <p:nvPr/>
          </p:nvCxnSpPr>
          <p:spPr>
            <a:xfrm rot="16200000" flipH="1">
              <a:off x="3261781" y="4287679"/>
              <a:ext cx="425780" cy="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6267919" y="4071942"/>
            <a:ext cx="90031" cy="857256"/>
            <a:chOff x="3428198" y="3643314"/>
            <a:chExt cx="90031" cy="857256"/>
          </a:xfrm>
        </p:grpSpPr>
        <p:cxnSp>
          <p:nvCxnSpPr>
            <p:cNvPr id="17" name="Straight Connector 16"/>
            <p:cNvCxnSpPr/>
            <p:nvPr/>
          </p:nvCxnSpPr>
          <p:spPr>
            <a:xfrm rot="5400000">
              <a:off x="3250397" y="3821909"/>
              <a:ext cx="357190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>
              <a:off x="3335508" y="3821115"/>
              <a:ext cx="357190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rc 18"/>
            <p:cNvSpPr/>
            <p:nvPr/>
          </p:nvSpPr>
          <p:spPr>
            <a:xfrm rot="10581117">
              <a:off x="3433298" y="3931629"/>
              <a:ext cx="84931" cy="138042"/>
            </a:xfrm>
            <a:prstGeom prst="arc">
              <a:avLst>
                <a:gd name="adj1" fmla="val 10242474"/>
                <a:gd name="adj2" fmla="val 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cxnSp>
          <p:nvCxnSpPr>
            <p:cNvPr id="20" name="Straight Connector 19"/>
            <p:cNvCxnSpPr/>
            <p:nvPr/>
          </p:nvCxnSpPr>
          <p:spPr>
            <a:xfrm rot="16200000" flipH="1">
              <a:off x="3261781" y="4287679"/>
              <a:ext cx="425780" cy="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4438244" y="313167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tuning fork </a:t>
            </a:r>
            <a:endParaRPr lang="en-NZ" dirty="0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3656835" y="3446410"/>
            <a:ext cx="706181" cy="598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000496" y="563143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Sound box </a:t>
            </a:r>
            <a:endParaRPr lang="en-NZ" dirty="0"/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5214942" y="5471054"/>
            <a:ext cx="571504" cy="31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513309" y="5412300"/>
            <a:ext cx="500066" cy="31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5643266" y="3365177"/>
            <a:ext cx="514249" cy="6353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452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1470025"/>
          </a:xfrm>
        </p:spPr>
        <p:txBody>
          <a:bodyPr/>
          <a:lstStyle/>
          <a:p>
            <a:r>
              <a:rPr lang="en-NZ" dirty="0" smtClean="0"/>
              <a:t>Resonance</a:t>
            </a:r>
            <a:endParaRPr lang="en-NZ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844825"/>
            <a:ext cx="770485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>
                <a:solidFill>
                  <a:srgbClr val="FF0000"/>
                </a:solidFill>
              </a:rPr>
              <a:t>Every system has a natural frequency. If the frequency produced by a wave is the same as its natural frequency, the system vibrates the most. This is called resonance. </a:t>
            </a:r>
          </a:p>
          <a:p>
            <a:endParaRPr lang="en-NZ" sz="2800" dirty="0" smtClean="0"/>
          </a:p>
          <a:p>
            <a:r>
              <a:rPr lang="en-NZ" sz="2800" dirty="0" err="1" smtClean="0"/>
              <a:t>eg</a:t>
            </a:r>
            <a:r>
              <a:rPr lang="en-NZ" sz="2800" dirty="0" smtClean="0"/>
              <a:t>. Two forks of the same frequency</a:t>
            </a:r>
          </a:p>
          <a:p>
            <a:r>
              <a:rPr lang="en-NZ" sz="2800" dirty="0"/>
              <a:t> </a:t>
            </a:r>
            <a:r>
              <a:rPr lang="en-NZ" sz="2800" dirty="0" smtClean="0"/>
              <a:t>      Tuning radios and TVs</a:t>
            </a:r>
            <a:endParaRPr lang="en-NZ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84640" y="5084664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Resonance can cause huge damage to buildings and electric systems. </a:t>
            </a:r>
            <a:r>
              <a:rPr lang="en-NZ" sz="2400" dirty="0" err="1" smtClean="0"/>
              <a:t>Eg</a:t>
            </a:r>
            <a:endParaRPr lang="en-NZ" sz="2400" dirty="0"/>
          </a:p>
        </p:txBody>
      </p:sp>
      <p:sp>
        <p:nvSpPr>
          <p:cNvPr id="6" name="Rectangle 5"/>
          <p:cNvSpPr/>
          <p:nvPr/>
        </p:nvSpPr>
        <p:spPr>
          <a:xfrm>
            <a:off x="3131840" y="5512691"/>
            <a:ext cx="3066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dirty="0">
                <a:hlinkClick r:id="rId2"/>
              </a:rPr>
              <a:t>Bridge damaged by resonance</a:t>
            </a:r>
            <a:r>
              <a:rPr lang="en-N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4974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ube 21"/>
          <p:cNvSpPr/>
          <p:nvPr/>
        </p:nvSpPr>
        <p:spPr>
          <a:xfrm>
            <a:off x="5286380" y="4857760"/>
            <a:ext cx="2000264" cy="571504"/>
          </a:xfrm>
          <a:prstGeom prst="cub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Sound from two forks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NZ" dirty="0" smtClean="0"/>
              <a:t>Strike both forks with the rubber hammer. Describe what you hear?</a:t>
            </a:r>
          </a:p>
          <a:p>
            <a:pPr>
              <a:buNone/>
            </a:pPr>
            <a:r>
              <a:rPr lang="en-NZ" dirty="0" smtClean="0"/>
              <a:t>Which tuning fork has the lower frequency? Why?</a:t>
            </a:r>
            <a:endParaRPr lang="en-NZ" dirty="0"/>
          </a:p>
        </p:txBody>
      </p:sp>
      <p:sp>
        <p:nvSpPr>
          <p:cNvPr id="21" name="Cube 20"/>
          <p:cNvSpPr/>
          <p:nvPr/>
        </p:nvSpPr>
        <p:spPr>
          <a:xfrm>
            <a:off x="2428860" y="4786322"/>
            <a:ext cx="2000264" cy="571504"/>
          </a:xfrm>
          <a:prstGeom prst="cub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grpSp>
        <p:nvGrpSpPr>
          <p:cNvPr id="15" name="Group 14"/>
          <p:cNvGrpSpPr/>
          <p:nvPr/>
        </p:nvGrpSpPr>
        <p:grpSpPr>
          <a:xfrm>
            <a:off x="3428198" y="4000504"/>
            <a:ext cx="90031" cy="857256"/>
            <a:chOff x="3428198" y="3643314"/>
            <a:chExt cx="90031" cy="857256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3250397" y="3821909"/>
              <a:ext cx="357190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rot="5400000">
              <a:off x="3335508" y="3821115"/>
              <a:ext cx="357190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Arc 8"/>
            <p:cNvSpPr/>
            <p:nvPr/>
          </p:nvSpPr>
          <p:spPr>
            <a:xfrm rot="10581117">
              <a:off x="3433298" y="3931629"/>
              <a:ext cx="84931" cy="138042"/>
            </a:xfrm>
            <a:prstGeom prst="arc">
              <a:avLst>
                <a:gd name="adj1" fmla="val 10242474"/>
                <a:gd name="adj2" fmla="val 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cxnSp>
          <p:nvCxnSpPr>
            <p:cNvPr id="12" name="Straight Connector 11"/>
            <p:cNvCxnSpPr/>
            <p:nvPr/>
          </p:nvCxnSpPr>
          <p:spPr>
            <a:xfrm rot="16200000" flipH="1">
              <a:off x="3261781" y="4287679"/>
              <a:ext cx="425780" cy="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6267919" y="4071942"/>
            <a:ext cx="90031" cy="857256"/>
            <a:chOff x="3428198" y="3643314"/>
            <a:chExt cx="90031" cy="857256"/>
          </a:xfrm>
        </p:grpSpPr>
        <p:cxnSp>
          <p:nvCxnSpPr>
            <p:cNvPr id="17" name="Straight Connector 16"/>
            <p:cNvCxnSpPr/>
            <p:nvPr/>
          </p:nvCxnSpPr>
          <p:spPr>
            <a:xfrm rot="5400000">
              <a:off x="3250397" y="3821909"/>
              <a:ext cx="357190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>
              <a:off x="3335508" y="3821115"/>
              <a:ext cx="357190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rc 18"/>
            <p:cNvSpPr/>
            <p:nvPr/>
          </p:nvSpPr>
          <p:spPr>
            <a:xfrm rot="10581117">
              <a:off x="3433298" y="3931629"/>
              <a:ext cx="84931" cy="138042"/>
            </a:xfrm>
            <a:prstGeom prst="arc">
              <a:avLst>
                <a:gd name="adj1" fmla="val 10242474"/>
                <a:gd name="adj2" fmla="val 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cxnSp>
          <p:nvCxnSpPr>
            <p:cNvPr id="20" name="Straight Connector 19"/>
            <p:cNvCxnSpPr/>
            <p:nvPr/>
          </p:nvCxnSpPr>
          <p:spPr>
            <a:xfrm rot="16200000" flipH="1">
              <a:off x="3261781" y="4287679"/>
              <a:ext cx="425780" cy="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1571604" y="407194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tuning fork </a:t>
            </a:r>
            <a:endParaRPr lang="en-NZ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2786050" y="4284668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000496" y="563143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Sound box </a:t>
            </a:r>
            <a:endParaRPr lang="en-NZ" dirty="0"/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5214942" y="5471054"/>
            <a:ext cx="571504" cy="31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endCxn id="39" idx="1"/>
          </p:cNvCxnSpPr>
          <p:nvPr/>
        </p:nvCxnSpPr>
        <p:spPr>
          <a:xfrm>
            <a:off x="3500430" y="5500702"/>
            <a:ext cx="500066" cy="31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357950" y="4143380"/>
            <a:ext cx="71438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5" name="TextBox 24"/>
          <p:cNvSpPr txBox="1"/>
          <p:nvPr/>
        </p:nvSpPr>
        <p:spPr>
          <a:xfrm>
            <a:off x="6929454" y="3857628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tuning fork with a piece of metal </a:t>
            </a:r>
            <a:endParaRPr lang="en-NZ" dirty="0"/>
          </a:p>
        </p:txBody>
      </p:sp>
      <p:cxnSp>
        <p:nvCxnSpPr>
          <p:cNvPr id="27" name="Straight Connector 26"/>
          <p:cNvCxnSpPr>
            <a:endCxn id="25" idx="1"/>
          </p:cNvCxnSpPr>
          <p:nvPr/>
        </p:nvCxnSpPr>
        <p:spPr>
          <a:xfrm flipV="1">
            <a:off x="6500826" y="4180794"/>
            <a:ext cx="428628" cy="34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428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Beats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728" y="1340768"/>
            <a:ext cx="8229600" cy="494746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NZ" dirty="0" smtClean="0">
                <a:solidFill>
                  <a:srgbClr val="FF0000"/>
                </a:solidFill>
              </a:rPr>
              <a:t>If two waves of slightly different frequencies pass through each other, the combined wave will have an amplitude which varies between large and </a:t>
            </a:r>
            <a:r>
              <a:rPr lang="en-NZ" dirty="0" smtClean="0">
                <a:solidFill>
                  <a:srgbClr val="FF0000"/>
                </a:solidFill>
              </a:rPr>
              <a:t>small. The </a:t>
            </a:r>
            <a:r>
              <a:rPr lang="en-NZ" dirty="0" smtClean="0">
                <a:solidFill>
                  <a:srgbClr val="FF0000"/>
                </a:solidFill>
              </a:rPr>
              <a:t>variation in amplitude is called </a:t>
            </a:r>
            <a:r>
              <a:rPr lang="en-NZ" b="1" dirty="0" smtClean="0">
                <a:solidFill>
                  <a:srgbClr val="FF0000"/>
                </a:solidFill>
              </a:rPr>
              <a:t>beats. </a:t>
            </a:r>
            <a:endParaRPr lang="en-NZ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NZ" dirty="0" smtClean="0">
                <a:solidFill>
                  <a:srgbClr val="FF0000"/>
                </a:solidFill>
              </a:rPr>
              <a:t>If the crest/compression of one wave meets the crest/compression of another wave, constructive inference occurs, resulting in largest amplitude (the sum of both). </a:t>
            </a:r>
          </a:p>
          <a:p>
            <a:pPr>
              <a:buNone/>
            </a:pPr>
            <a:r>
              <a:rPr lang="en-NZ" dirty="0">
                <a:solidFill>
                  <a:srgbClr val="FF0000"/>
                </a:solidFill>
              </a:rPr>
              <a:t>If the crest/compression of one wave meets the </a:t>
            </a:r>
            <a:r>
              <a:rPr lang="en-NZ" dirty="0" smtClean="0">
                <a:solidFill>
                  <a:srgbClr val="FF0000"/>
                </a:solidFill>
              </a:rPr>
              <a:t>trough/rarefaction </a:t>
            </a:r>
            <a:r>
              <a:rPr lang="en-NZ" dirty="0">
                <a:solidFill>
                  <a:srgbClr val="FF0000"/>
                </a:solidFill>
              </a:rPr>
              <a:t>of another wave, </a:t>
            </a:r>
            <a:r>
              <a:rPr lang="en-NZ" dirty="0" smtClean="0">
                <a:solidFill>
                  <a:srgbClr val="FF0000"/>
                </a:solidFill>
              </a:rPr>
              <a:t>destructive </a:t>
            </a:r>
            <a:r>
              <a:rPr lang="en-NZ" dirty="0">
                <a:solidFill>
                  <a:srgbClr val="FF0000"/>
                </a:solidFill>
              </a:rPr>
              <a:t>inference occurs, resulting in </a:t>
            </a:r>
            <a:r>
              <a:rPr lang="en-NZ" dirty="0" smtClean="0">
                <a:solidFill>
                  <a:srgbClr val="FF0000"/>
                </a:solidFill>
              </a:rPr>
              <a:t>smallest </a:t>
            </a:r>
            <a:r>
              <a:rPr lang="en-NZ" dirty="0">
                <a:solidFill>
                  <a:srgbClr val="FF0000"/>
                </a:solidFill>
              </a:rPr>
              <a:t>amplitude (the </a:t>
            </a:r>
            <a:r>
              <a:rPr lang="en-NZ" dirty="0" smtClean="0">
                <a:solidFill>
                  <a:srgbClr val="FF0000"/>
                </a:solidFill>
              </a:rPr>
              <a:t>difference between the two). </a:t>
            </a:r>
            <a:endParaRPr lang="en-NZ" dirty="0"/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Frequency of beats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/>
              <a:t>The frequency of variation in the amplitude is the difference between two frequencies.</a:t>
            </a:r>
          </a:p>
          <a:p>
            <a:pPr>
              <a:buNone/>
            </a:pPr>
            <a:r>
              <a:rPr lang="en-NZ" dirty="0">
                <a:solidFill>
                  <a:srgbClr val="FF0000"/>
                </a:solidFill>
              </a:rPr>
              <a:t>Beat frequency = | f</a:t>
            </a:r>
            <a:r>
              <a:rPr lang="en-NZ" baseline="-25000" dirty="0">
                <a:solidFill>
                  <a:srgbClr val="FF0000"/>
                </a:solidFill>
              </a:rPr>
              <a:t>1</a:t>
            </a:r>
            <a:r>
              <a:rPr lang="en-NZ" dirty="0">
                <a:solidFill>
                  <a:srgbClr val="FF0000"/>
                </a:solidFill>
              </a:rPr>
              <a:t> – f</a:t>
            </a:r>
            <a:r>
              <a:rPr lang="en-NZ" baseline="-25000" dirty="0">
                <a:solidFill>
                  <a:srgbClr val="FF0000"/>
                </a:solidFill>
              </a:rPr>
              <a:t>2</a:t>
            </a:r>
            <a:r>
              <a:rPr lang="en-NZ" dirty="0">
                <a:solidFill>
                  <a:srgbClr val="FF0000"/>
                </a:solidFill>
              </a:rPr>
              <a:t>|</a:t>
            </a:r>
          </a:p>
          <a:p>
            <a:pPr>
              <a:buNone/>
            </a:pPr>
            <a:r>
              <a:rPr lang="en-NZ" dirty="0" smtClean="0"/>
              <a:t>For sound </a:t>
            </a:r>
            <a:r>
              <a:rPr lang="en-NZ" dirty="0"/>
              <a:t>waves, beats are heard as </a:t>
            </a:r>
            <a:r>
              <a:rPr lang="en-NZ" dirty="0" smtClean="0"/>
              <a:t>a continuation of a </a:t>
            </a:r>
            <a:r>
              <a:rPr lang="en-NZ" dirty="0"/>
              <a:t>wobble of loud and soft sound.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40608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Exercises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428736"/>
            <a:ext cx="8286808" cy="4525963"/>
          </a:xfrm>
        </p:spPr>
        <p:txBody>
          <a:bodyPr/>
          <a:lstStyle/>
          <a:p>
            <a:pPr>
              <a:buNone/>
            </a:pPr>
            <a:r>
              <a:rPr lang="en-NZ" dirty="0" smtClean="0"/>
              <a:t>A tuning fork has a frequency of 300.0Hz. It is sounded together with another one to give a beat period of 0.250 s. What is the frequency of another fork?</a:t>
            </a:r>
          </a:p>
          <a:p>
            <a:pPr>
              <a:buNone/>
            </a:pPr>
            <a:r>
              <a:rPr lang="en-NZ" dirty="0" err="1" smtClean="0"/>
              <a:t>ans</a:t>
            </a:r>
            <a:r>
              <a:rPr lang="en-NZ" dirty="0" smtClean="0"/>
              <a:t>: f</a:t>
            </a:r>
            <a:r>
              <a:rPr lang="en-NZ" baseline="-25000" dirty="0" smtClean="0"/>
              <a:t>1</a:t>
            </a:r>
            <a:r>
              <a:rPr lang="en-NZ" dirty="0" smtClean="0"/>
              <a:t> = 300.0Hz, beat period=0.250s, f</a:t>
            </a:r>
            <a:r>
              <a:rPr lang="en-NZ" baseline="-25000" dirty="0" smtClean="0"/>
              <a:t>2</a:t>
            </a:r>
            <a:r>
              <a:rPr lang="en-NZ" dirty="0" smtClean="0"/>
              <a:t>=?</a:t>
            </a:r>
          </a:p>
          <a:p>
            <a:pPr>
              <a:buNone/>
            </a:pPr>
            <a:r>
              <a:rPr lang="en-NZ" dirty="0" smtClean="0"/>
              <a:t> beat frequency = 1/beat period =1/0.250 = 4.0 Hz</a:t>
            </a:r>
          </a:p>
          <a:p>
            <a:pPr>
              <a:buNone/>
            </a:pPr>
            <a:r>
              <a:rPr lang="en-NZ" dirty="0" smtClean="0"/>
              <a:t>f</a:t>
            </a:r>
            <a:r>
              <a:rPr lang="en-NZ" baseline="-25000" dirty="0" smtClean="0"/>
              <a:t>2</a:t>
            </a:r>
            <a:r>
              <a:rPr lang="en-NZ" dirty="0" smtClean="0"/>
              <a:t>=f1±4 = 300 ± 4 =296, 304 Hz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980728"/>
            <a:ext cx="8568952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98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Beats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NZ" dirty="0" smtClean="0">
                <a:hlinkClick r:id="rId2"/>
              </a:rPr>
              <a:t>Beats Animation</a:t>
            </a:r>
            <a:endParaRPr lang="en-NZ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1187</TotalTime>
  <Words>331</Words>
  <Application>Microsoft Office PowerPoint</Application>
  <PresentationFormat>On-screen Show (4:3)</PresentationFormat>
  <Paragraphs>33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Resonance</vt:lpstr>
      <vt:lpstr>Resonance of Sound waves</vt:lpstr>
      <vt:lpstr>Resonance</vt:lpstr>
      <vt:lpstr>Sound from two forks</vt:lpstr>
      <vt:lpstr>Beats</vt:lpstr>
      <vt:lpstr>Frequency of beats</vt:lpstr>
      <vt:lpstr>Exercises</vt:lpstr>
      <vt:lpstr>PowerPoint Presentation</vt:lpstr>
      <vt:lpstr>Beats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Beats</dc:title>
  <dc:creator>gxi</dc:creator>
  <cp:lastModifiedBy>George.Xi</cp:lastModifiedBy>
  <cp:revision>31</cp:revision>
  <dcterms:created xsi:type="dcterms:W3CDTF">2011-03-19T22:27:02Z</dcterms:created>
  <dcterms:modified xsi:type="dcterms:W3CDTF">2014-09-10T07:31:11Z</dcterms:modified>
</cp:coreProperties>
</file>